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74" r:id="rId2"/>
    <p:sldId id="258" r:id="rId3"/>
    <p:sldId id="273" r:id="rId4"/>
    <p:sldId id="275" r:id="rId5"/>
    <p:sldId id="276" r:id="rId6"/>
    <p:sldId id="277" r:id="rId7"/>
    <p:sldId id="285" r:id="rId8"/>
    <p:sldId id="284" r:id="rId9"/>
    <p:sldId id="278" r:id="rId10"/>
    <p:sldId id="289" r:id="rId11"/>
    <p:sldId id="288" r:id="rId12"/>
    <p:sldId id="282" r:id="rId13"/>
    <p:sldId id="292" r:id="rId14"/>
    <p:sldId id="283" r:id="rId15"/>
    <p:sldId id="295" r:id="rId16"/>
    <p:sldId id="293" r:id="rId17"/>
    <p:sldId id="294" r:id="rId18"/>
    <p:sldId id="297" r:id="rId19"/>
    <p:sldId id="287" r:id="rId20"/>
    <p:sldId id="296" r:id="rId21"/>
    <p:sldId id="280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24" initials="0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B4"/>
    <a:srgbClr val="003F6B"/>
    <a:srgbClr val="F20000"/>
    <a:srgbClr val="FED211"/>
    <a:srgbClr val="4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95" d="100"/>
          <a:sy n="95" d="100"/>
        </p:scale>
        <p:origin x="-1027" y="2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7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1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12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3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86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2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7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6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0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AE435-CA06-459A-8EE1-0589333A5CB3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8BFF7-3D9D-411E-901C-C7DF5F04C2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7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531937" y="2253095"/>
            <a:ext cx="6080126" cy="2578577"/>
            <a:chOff x="1531937" y="2181492"/>
            <a:chExt cx="6080126" cy="2578577"/>
          </a:xfrm>
        </p:grpSpPr>
        <p:sp>
          <p:nvSpPr>
            <p:cNvPr id="13" name="TextBox 12"/>
            <p:cNvSpPr txBox="1"/>
            <p:nvPr/>
          </p:nvSpPr>
          <p:spPr>
            <a:xfrm>
              <a:off x="1531937" y="2454275"/>
              <a:ext cx="6080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pc="-2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나눔스퀘어 ExtraBold" panose="020B0600000101010101" pitchFamily="50" charset="-127"/>
                </a:rPr>
                <a:t>사회적 기업의 </a:t>
              </a:r>
              <a:r>
                <a:rPr lang="ko-KR" altLang="en-US" sz="4000" spc="-500" dirty="0">
                  <a:solidFill>
                    <a:srgbClr val="FED21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비즈니스 모델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30400" y="3209468"/>
              <a:ext cx="528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Business Models for Social Enterprises</a:t>
              </a:r>
              <a:endParaRPr lang="ko-KR" altLang="en-US" sz="200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613694" y="2213180"/>
              <a:ext cx="5916613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2000">
                    <a:srgbClr val="FDFEFE"/>
                  </a:gs>
                  <a:gs pos="100000">
                    <a:schemeClr val="bg1">
                      <a:alpha val="24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1613694" y="3876675"/>
              <a:ext cx="5916613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8000"/>
                    </a:schemeClr>
                  </a:gs>
                  <a:gs pos="69000">
                    <a:srgbClr val="FEFEFE"/>
                  </a:gs>
                  <a:gs pos="43000">
                    <a:srgbClr val="FDFEFE"/>
                  </a:gs>
                  <a:gs pos="100000">
                    <a:schemeClr val="bg1">
                      <a:alpha val="18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30400" y="4390737"/>
              <a:ext cx="528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한국대학교 경영학과 김태희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13693" y="2181492"/>
              <a:ext cx="3096000" cy="63377"/>
            </a:xfrm>
            <a:prstGeom prst="rect">
              <a:avLst/>
            </a:prstGeom>
            <a:solidFill>
              <a:srgbClr val="FED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F1DB388-D0FB-4DBC-A592-6627D32E9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C37DA90-A64B-42D0-800E-DF7A126740AA}"/>
              </a:ext>
            </a:extLst>
          </p:cNvPr>
          <p:cNvSpPr/>
          <p:nvPr/>
        </p:nvSpPr>
        <p:spPr>
          <a:xfrm>
            <a:off x="0" y="-5656"/>
            <a:ext cx="9144000" cy="6858000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7F45DEC-7ED0-4640-A00E-853BE97CDA74}"/>
              </a:ext>
            </a:extLst>
          </p:cNvPr>
          <p:cNvGrpSpPr/>
          <p:nvPr/>
        </p:nvGrpSpPr>
        <p:grpSpPr>
          <a:xfrm>
            <a:off x="309935" y="1773624"/>
            <a:ext cx="8323265" cy="4844203"/>
            <a:chOff x="-792958" y="2181492"/>
            <a:chExt cx="8323265" cy="4844203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24E30CE-A408-4A6F-A53E-6AB52A0B4A15}"/>
                </a:ext>
              </a:extLst>
            </p:cNvPr>
            <p:cNvSpPr txBox="1"/>
            <p:nvPr/>
          </p:nvSpPr>
          <p:spPr>
            <a:xfrm>
              <a:off x="1450179" y="2356340"/>
              <a:ext cx="60801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Aft>
                  <a:spcPts val="1200"/>
                </a:spcAft>
              </a:pPr>
              <a:r>
                <a:rPr lang="ko-KR" altLang="en-US" sz="2800" b="0" spc="-15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서울시 </a:t>
              </a:r>
              <a:r>
                <a:rPr lang="ko-KR" altLang="en-US" sz="2800" b="0" spc="-150" dirty="0" err="1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젠트리피케이션</a:t>
              </a:r>
              <a:r>
                <a:rPr lang="ko-KR" altLang="en-US" sz="2800" b="0" spc="-150" dirty="0">
                  <a:solidFill>
                    <a:schemeClr val="bg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예측을 위한 </a:t>
              </a:r>
              <a:endParaRPr lang="en-US" altLang="ko-KR" sz="2800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 rtl="0">
                <a:spcAft>
                  <a:spcPts val="1200"/>
                </a:spcAft>
              </a:pPr>
              <a:r>
                <a:rPr lang="ko-KR" altLang="en-US" sz="2800" b="0" spc="-150" dirty="0" err="1">
                  <a:solidFill>
                    <a:srgbClr val="FED21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딥러닝과</a:t>
              </a:r>
              <a:r>
                <a:rPr lang="ko-KR" altLang="en-US" sz="2800" b="0" spc="-150" dirty="0">
                  <a:solidFill>
                    <a:srgbClr val="FED211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빅데이터의 활용 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8F077262-67D1-4DD3-9EAC-E5A209C6170E}"/>
                </a:ext>
              </a:extLst>
            </p:cNvPr>
            <p:cNvCxnSpPr/>
            <p:nvPr/>
          </p:nvCxnSpPr>
          <p:spPr>
            <a:xfrm>
              <a:off x="1613694" y="2213180"/>
              <a:ext cx="5916613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2000">
                    <a:srgbClr val="FDFEFE"/>
                  </a:gs>
                  <a:gs pos="100000">
                    <a:schemeClr val="bg1">
                      <a:alpha val="24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B2661A4B-F1D3-41C6-AD44-C353DD29FA96}"/>
                </a:ext>
              </a:extLst>
            </p:cNvPr>
            <p:cNvCxnSpPr/>
            <p:nvPr/>
          </p:nvCxnSpPr>
          <p:spPr>
            <a:xfrm flipH="1">
              <a:off x="1613692" y="3613370"/>
              <a:ext cx="5916613" cy="0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8000"/>
                    </a:schemeClr>
                  </a:gs>
                  <a:gs pos="69000">
                    <a:srgbClr val="FEFEFE"/>
                  </a:gs>
                  <a:gs pos="43000">
                    <a:srgbClr val="FDFEFE"/>
                  </a:gs>
                  <a:gs pos="100000">
                    <a:schemeClr val="bg1">
                      <a:alpha val="18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7968838-82CA-4D96-8AA4-30FB4C9263AA}"/>
                </a:ext>
              </a:extLst>
            </p:cNvPr>
            <p:cNvSpPr txBox="1"/>
            <p:nvPr/>
          </p:nvSpPr>
          <p:spPr>
            <a:xfrm>
              <a:off x="-792958" y="6379364"/>
              <a:ext cx="528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팀명</a:t>
              </a:r>
              <a:r>
                <a:rPr lang="en-US" altLang="ko-KR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</a:t>
              </a:r>
              <a:r>
                <a:rPr lang="ko-KR" altLang="en-US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VIP(</a:t>
              </a:r>
              <a:r>
                <a:rPr lang="en-US" altLang="ko-KR" err="1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Visualization+Predict</a:t>
              </a:r>
              <a:r>
                <a:rPr lang="en-US" altLang="ko-KR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  <a:p>
              <a:pPr algn="just"/>
              <a:r>
                <a:rPr lang="ko-KR" altLang="en-US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 구성원</a:t>
              </a:r>
              <a:r>
                <a:rPr lang="en-US" altLang="ko-KR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</a:t>
              </a:r>
              <a:r>
                <a:rPr lang="ko-KR" altLang="en-US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이현지</a:t>
              </a:r>
              <a:r>
                <a:rPr lang="en-US" altLang="ko-KR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임예진</a:t>
              </a:r>
              <a:r>
                <a:rPr lang="en-US" altLang="ko-KR" smtClean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D4533FB9-583F-4DCA-B171-1DBC30B517A8}"/>
                </a:ext>
              </a:extLst>
            </p:cNvPr>
            <p:cNvSpPr/>
            <p:nvPr/>
          </p:nvSpPr>
          <p:spPr>
            <a:xfrm>
              <a:off x="1613693" y="2181492"/>
              <a:ext cx="3096000" cy="63377"/>
            </a:xfrm>
            <a:prstGeom prst="rect">
              <a:avLst/>
            </a:prstGeom>
            <a:solidFill>
              <a:srgbClr val="FED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4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541" y="322493"/>
              <a:ext cx="558115" cy="484561"/>
              <a:chOff x="3548319" y="3303912"/>
              <a:chExt cx="1158372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8319" y="3450798"/>
                <a:ext cx="1158372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114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pc="-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553295" y="1228871"/>
            <a:ext cx="295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활성화 점수 계산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6165" y="4516826"/>
            <a:ext cx="8108310" cy="19389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spc="-150" dirty="0">
                <a:latin typeface="에스코어 드림 3 Light"/>
                <a:ea typeface="에스코어 드림 3 Light"/>
              </a:rPr>
              <a:t>각 변수의 값을 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100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점 만점으로 환산 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(100* 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값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/ 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최대값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spc="-150" dirty="0">
                <a:latin typeface="에스코어 드림 3 Light"/>
                <a:ea typeface="에스코어 드림 3 Light"/>
              </a:rPr>
              <a:t>각 변수들 중 값이 클수록 낮은 지역 활성화를 의미하는 변수들은 총점 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100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점에서 뺀 값으로 대체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spc="-150" smtClean="0">
                <a:latin typeface="에스코어 드림 3 Light"/>
                <a:ea typeface="에스코어 드림 3 Light"/>
              </a:rPr>
              <a:t>각 변수들의 중요도와 관계를 반영한 가중치를 부여하여 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총 점수 산출</a:t>
            </a: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spc="-150" dirty="0">
                <a:latin typeface="에스코어 드림 3 Light"/>
                <a:ea typeface="에스코어 드림 3 Light"/>
              </a:rPr>
              <a:t>총 점수를 다시 </a:t>
            </a:r>
            <a:r>
              <a:rPr lang="en-US" altLang="ko-KR" sz="1600" spc="-150" dirty="0">
                <a:latin typeface="에스코어 드림 3 Light"/>
                <a:ea typeface="에스코어 드림 3 Light"/>
              </a:rPr>
              <a:t>100</a:t>
            </a:r>
            <a:r>
              <a:rPr lang="ko-KR" altLang="en-US" sz="1600" spc="-150" dirty="0">
                <a:latin typeface="에스코어 드림 3 Light"/>
                <a:ea typeface="에스코어 드림 3 Light"/>
              </a:rPr>
              <a:t>점 만점 환산하여 최종 활성화 점수 </a:t>
            </a:r>
            <a:r>
              <a:rPr lang="ko-KR" altLang="en-US" sz="1600" spc="-150" dirty="0" smtClean="0">
                <a:latin typeface="에스코어 드림 3 Light"/>
                <a:ea typeface="에스코어 드림 3 Light"/>
              </a:rPr>
              <a:t>산출</a:t>
            </a:r>
            <a:endParaRPr lang="en-US" altLang="ko-KR" sz="1600" spc="-150" dirty="0" smtClean="0">
              <a:latin typeface="에스코어 드림 3 Light"/>
              <a:ea typeface="에스코어 드림 3 Light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1600" spc="-150" dirty="0" smtClean="0">
                <a:latin typeface="에스코어 드림 3 Light"/>
                <a:ea typeface="에스코어 드림 3 Light"/>
              </a:rPr>
              <a:t>지역 활성화 </a:t>
            </a:r>
            <a:r>
              <a:rPr lang="ko-KR" altLang="en-US" sz="1600" spc="-150" dirty="0" err="1" smtClean="0">
                <a:latin typeface="에스코어 드림 3 Light"/>
                <a:ea typeface="에스코어 드림 3 Light"/>
              </a:rPr>
              <a:t>변화량을</a:t>
            </a:r>
            <a:r>
              <a:rPr lang="ko-KR" altLang="en-US" sz="1600" spc="-150" dirty="0" smtClean="0">
                <a:latin typeface="에스코어 드림 3 Light"/>
                <a:ea typeface="에스코어 드림 3 Light"/>
              </a:rPr>
              <a:t> 기준으로 성장중인 지역과 쇠퇴중인 지역을 각각 </a:t>
            </a:r>
            <a:r>
              <a:rPr lang="en-US" altLang="ko-KR" sz="1600" spc="-150" dirty="0" smtClean="0">
                <a:latin typeface="에스코어 드림 3 Light"/>
                <a:ea typeface="에스코어 드림 3 Light"/>
              </a:rPr>
              <a:t>3</a:t>
            </a:r>
            <a:r>
              <a:rPr lang="ko-KR" altLang="en-US" sz="1600" spc="-150" dirty="0" smtClean="0">
                <a:latin typeface="에스코어 드림 3 Light"/>
                <a:ea typeface="에스코어 드림 3 Light"/>
              </a:rPr>
              <a:t>곳씩 추출 </a:t>
            </a:r>
            <a:endParaRPr lang="en-US" altLang="ko-KR" sz="1600" spc="-150" dirty="0">
              <a:latin typeface="에스코어 드림 3 Light"/>
              <a:ea typeface="에스코어 드림 3 Ligh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87" y="1808572"/>
            <a:ext cx="4339555" cy="231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43" y="1808572"/>
            <a:ext cx="4171846" cy="21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879964" y="1963044"/>
            <a:ext cx="2790596" cy="333220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64998" y="322493"/>
              <a:ext cx="499883" cy="484561"/>
              <a:chOff x="3592851" y="3303912"/>
              <a:chExt cx="1037511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92851" y="3445434"/>
                <a:ext cx="978459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26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</a:t>
            </a:r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구현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9D565BC-518A-47F0-A2AD-1995FBF41F4A}"/>
              </a:ext>
            </a:extLst>
          </p:cNvPr>
          <p:cNvSpPr txBox="1"/>
          <p:nvPr/>
        </p:nvSpPr>
        <p:spPr>
          <a:xfrm>
            <a:off x="3302258" y="2618049"/>
            <a:ext cx="2654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 </a:t>
            </a:r>
            <a:r>
              <a:rPr lang="ko-KR" altLang="en-US" sz="2800" spc="-15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구축 </a:t>
            </a:r>
            <a:endParaRPr lang="en-US" altLang="ko-KR" sz="2800" spc="-15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F37FA24F-15CC-439F-BC6C-11DAE8975CA3}"/>
              </a:ext>
            </a:extLst>
          </p:cNvPr>
          <p:cNvGrpSpPr/>
          <p:nvPr/>
        </p:nvGrpSpPr>
        <p:grpSpPr>
          <a:xfrm>
            <a:off x="3195889" y="3165191"/>
            <a:ext cx="2867160" cy="2791078"/>
            <a:chOff x="397844" y="1609267"/>
            <a:chExt cx="3097341" cy="3115134"/>
          </a:xfrm>
        </p:grpSpPr>
        <p:sp>
          <p:nvSpPr>
            <p:cNvPr id="14" name="자유형: 도형 6">
              <a:extLst>
                <a:ext uri="{FF2B5EF4-FFF2-40B4-BE49-F238E27FC236}">
                  <a16:creationId xmlns="" xmlns:a16="http://schemas.microsoft.com/office/drawing/2014/main" id="{E9D5B16C-28C4-43F1-AAF7-F4A4D1DAE2C7}"/>
                </a:ext>
              </a:extLst>
            </p:cNvPr>
            <p:cNvSpPr/>
            <p:nvPr/>
          </p:nvSpPr>
          <p:spPr>
            <a:xfrm>
              <a:off x="397844" y="1609267"/>
              <a:ext cx="3097341" cy="3115134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solidFill>
              <a:schemeClr val="bg2">
                <a:alpha val="36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lvl="0" indent="0" algn="ctr" defTabSz="2489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600" kern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48AF4E7-6EB7-4DFB-A18A-D59438FE939B}"/>
                </a:ext>
              </a:extLst>
            </p:cNvPr>
            <p:cNvSpPr txBox="1"/>
            <p:nvPr/>
          </p:nvSpPr>
          <p:spPr>
            <a:xfrm>
              <a:off x="1205135" y="1863976"/>
              <a:ext cx="1654206" cy="2576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spc="-150" smtClean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신설법인</a:t>
              </a:r>
              <a:endParaRPr lang="en-US" altLang="ko-KR" sz="2400" spc="-15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-15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유동인구 </a:t>
              </a:r>
              <a:endParaRPr lang="en-US" altLang="ko-KR" sz="2400" spc="-15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-15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영업기간</a:t>
              </a:r>
              <a:endParaRPr lang="en-US" altLang="ko-KR" sz="2400" spc="-15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-15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폐업기간</a:t>
              </a:r>
              <a:endParaRPr lang="en-US" altLang="ko-KR" sz="2400" spc="-15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05E4F17-A188-4879-BEF0-B1AB597828F9}"/>
              </a:ext>
            </a:extLst>
          </p:cNvPr>
          <p:cNvSpPr txBox="1"/>
          <p:nvPr/>
        </p:nvSpPr>
        <p:spPr>
          <a:xfrm>
            <a:off x="2854498" y="6087741"/>
            <a:ext cx="4077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핫플레이스의</a:t>
            </a:r>
            <a:r>
              <a:rPr lang="ko-KR" altLang="en-US" sz="2800" spc="-15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8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미래</a:t>
            </a:r>
            <a:r>
              <a:rPr lang="ko-KR" altLang="en-US" sz="2800" spc="-15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</a:t>
            </a:r>
            <a:endParaRPr lang="en-US" altLang="ko-KR" sz="2800" spc="-15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479019" y="1372934"/>
            <a:ext cx="790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젠트리피케이션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관련 변수 중 신설법인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유동인구</a:t>
            </a:r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영업기간</a:t>
            </a:r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폐업기간의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월단위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(2016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2020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수집하여 사용 데이터의 다음 달의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변화값을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예측하는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다변량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예측 모델을 구현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18829" y="4012373"/>
            <a:ext cx="2757414" cy="1079490"/>
            <a:chOff x="6063049" y="3727845"/>
            <a:chExt cx="2996532" cy="1179608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B37AB8C-6D0C-475C-9949-65C157737FC4}"/>
                </a:ext>
              </a:extLst>
            </p:cNvPr>
            <p:cNvSpPr txBox="1"/>
            <p:nvPr/>
          </p:nvSpPr>
          <p:spPr>
            <a:xfrm>
              <a:off x="6063049" y="3830235"/>
              <a:ext cx="29586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200" dirty="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프로그래밍 언어</a:t>
              </a:r>
              <a:endParaRPr lang="en-US" altLang="ko-KR" sz="1400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1400" spc="-200" dirty="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 </a:t>
              </a:r>
              <a:r>
                <a:rPr lang="ko-KR" altLang="en-US" sz="1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툴</a:t>
              </a:r>
              <a:endParaRPr lang="en-US" altLang="ko-KR" sz="1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endParaRPr lang="en-US" altLang="ko-KR" sz="1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213" y="4167295"/>
              <a:ext cx="572196" cy="6629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619" y="3727845"/>
              <a:ext cx="1346962" cy="584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957" y="322493"/>
              <a:ext cx="557283" cy="484561"/>
              <a:chOff x="3549180" y="3303912"/>
              <a:chExt cx="1156645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9180" y="3461011"/>
                <a:ext cx="115664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03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altLang="en-US" sz="24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시각화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304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구현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271849" y="1693236"/>
            <a:ext cx="4298540" cy="2702086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9C179C-878C-42C9-BF15-05A278434D61}"/>
              </a:ext>
            </a:extLst>
          </p:cNvPr>
          <p:cNvSpPr txBox="1"/>
          <p:nvPr/>
        </p:nvSpPr>
        <p:spPr>
          <a:xfrm>
            <a:off x="1487504" y="4508988"/>
            <a:ext cx="29813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유동인구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식음료 업종 분포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식품위생업종 비율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분위기 체험 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기반 </a:t>
            </a:r>
            <a:r>
              <a:rPr lang="ko-KR" altLang="en-US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DE83104-09B9-4334-B344-F163A55092D9}"/>
              </a:ext>
            </a:extLst>
          </p:cNvPr>
          <p:cNvSpPr txBox="1"/>
          <p:nvPr/>
        </p:nvSpPr>
        <p:spPr>
          <a:xfrm>
            <a:off x="12932" y="4508988"/>
            <a:ext cx="18773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도넛 차트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구글맵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연동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워드클라우드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4267A86-3912-4A30-ADA7-4A82DB391F73}"/>
              </a:ext>
            </a:extLst>
          </p:cNvPr>
          <p:cNvSpPr txBox="1"/>
          <p:nvPr/>
        </p:nvSpPr>
        <p:spPr>
          <a:xfrm>
            <a:off x="5943401" y="4520001"/>
            <a:ext cx="2970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임대료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</a:t>
            </a:r>
            <a:r>
              <a:rPr lang="ko-KR" altLang="en-US" sz="1600" spc="-15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도별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지역활성화 점수 추이 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</a:t>
            </a:r>
            <a:r>
              <a:rPr lang="ko-KR" altLang="en-US" sz="1600" spc="-15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도별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임대료 추이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활성화 예측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3E052A49-22F4-4E73-91A5-7B801B688610}"/>
              </a:ext>
            </a:extLst>
          </p:cNvPr>
          <p:cNvSpPr txBox="1"/>
          <p:nvPr/>
        </p:nvSpPr>
        <p:spPr>
          <a:xfrm>
            <a:off x="4279358" y="4529525"/>
            <a:ext cx="2482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</a:t>
            </a:r>
            <a:endParaRPr lang="en-US" altLang="ko-KR" sz="16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 err="1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덤벨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spc="-150" dirty="0" smtClean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그래프</a:t>
            </a:r>
            <a:endParaRPr lang="en-US" altLang="ko-KR" sz="1600" spc="-15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막대 그래프</a:t>
            </a:r>
            <a:r>
              <a:rPr lang="ko-KR" altLang="en-US" sz="1600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spc="-15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 </a:t>
            </a:r>
            <a:r>
              <a:rPr lang="en-US" altLang="ko-KR" sz="1600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747E887-352C-429B-8FA8-5C7A6F6C78F3}"/>
              </a:ext>
            </a:extLst>
          </p:cNvPr>
          <p:cNvSpPr txBox="1"/>
          <p:nvPr/>
        </p:nvSpPr>
        <p:spPr>
          <a:xfrm>
            <a:off x="951595" y="1119766"/>
            <a:ext cx="796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서울시 </a:t>
            </a:r>
            <a:r>
              <a:rPr lang="ko-KR" altLang="en-US" sz="2400" spc="-150" smtClean="0">
                <a:solidFill>
                  <a:schemeClr val="tx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젠트리피케이션</a:t>
            </a:r>
            <a:r>
              <a:rPr lang="ko-KR" altLang="en-US" sz="24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대시보드 시각화   </a:t>
            </a:r>
            <a:r>
              <a:rPr lang="ko-KR" altLang="en-US" sz="16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툴 </a:t>
            </a:r>
            <a:r>
              <a:rPr lang="en-US" altLang="ko-KR" sz="1600" spc="-15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</a:t>
            </a:r>
            <a:r>
              <a:rPr lang="en-US" altLang="ko-KR" sz="11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2020.3</a:t>
            </a:r>
            <a:r>
              <a:rPr lang="ko-KR" altLang="en-US" sz="1100" spc="-150" smtClean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100" spc="-15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1690966-D574-43A2-B056-C2C8ABD5EF70}"/>
              </a:ext>
            </a:extLst>
          </p:cNvPr>
          <p:cNvSpPr txBox="1"/>
          <p:nvPr/>
        </p:nvSpPr>
        <p:spPr>
          <a:xfrm>
            <a:off x="1222599" y="6215609"/>
            <a:ext cx="262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</a:t>
            </a:r>
            <a:r>
              <a:rPr lang="ko-KR" altLang="en-US" sz="2000" spc="-15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핫플레이스</a:t>
            </a:r>
            <a:r>
              <a:rPr lang="ko-KR" altLang="en-US" sz="2000" spc="-15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도출</a:t>
            </a:r>
            <a:endParaRPr lang="en-US" altLang="ko-KR" sz="2000" spc="-150" dirty="0">
              <a:solidFill>
                <a:schemeClr val="tx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46E7A86-7531-44C3-8069-F8C53094524A}"/>
              </a:ext>
            </a:extLst>
          </p:cNvPr>
          <p:cNvSpPr txBox="1"/>
          <p:nvPr/>
        </p:nvSpPr>
        <p:spPr>
          <a:xfrm>
            <a:off x="4938720" y="6215609"/>
            <a:ext cx="386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err="1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핫플레이스의</a:t>
            </a:r>
            <a:r>
              <a:rPr lang="ko-KR" altLang="en-US" sz="2000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spc="-150" err="1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젠트리피케이션</a:t>
            </a:r>
            <a:r>
              <a:rPr lang="ko-KR" altLang="en-US" sz="2000" spc="-15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spc="-150" smtClean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</a:t>
            </a:r>
            <a:endParaRPr lang="en-US" altLang="ko-KR" sz="2000" spc="-150" dirty="0">
              <a:solidFill>
                <a:schemeClr val="accent5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977449" y="1246390"/>
            <a:ext cx="1120346" cy="252078"/>
          </a:xfrm>
          <a:prstGeom prst="rect">
            <a:avLst/>
          </a:prstGeom>
        </p:spPr>
      </p:pic>
      <p:sp>
        <p:nvSpPr>
          <p:cNvPr id="21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4721088" y="1693236"/>
            <a:ext cx="4298540" cy="270208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3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612038" y="1101294"/>
            <a:ext cx="2325648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700000">
              <a:off x="980320" y="322493"/>
              <a:ext cx="484561" cy="484561"/>
            </a:xfrm>
            <a:prstGeom prst="rect">
              <a:avLst/>
            </a:prstGeom>
            <a:solidFill>
              <a:srgbClr val="003F6B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시각화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구성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오늘의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341805" y="1620253"/>
            <a:ext cx="6454412" cy="4449105"/>
          </a:xfrm>
          <a:prstGeom prst="roundRect">
            <a:avLst>
              <a:gd name="adj" fmla="val 1281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782203" y="1102933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 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현재의 핫플레이스 파악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9494" y="1801350"/>
            <a:ext cx="2726723" cy="1815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02014" y="3120190"/>
            <a:ext cx="2726723" cy="2798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96217" y="1798562"/>
            <a:ext cx="1837038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 워드클라우드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53481" y="5916959"/>
            <a:ext cx="2977977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지역별 유동인구</a:t>
            </a:r>
            <a:r>
              <a:rPr lang="en-US" altLang="ko-KR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음식점수 시각화 지도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41524" y="2259722"/>
            <a:ext cx="1990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SNS 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상의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소셜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데이터를 통해 파악한 서울시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핫플레이스를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확인할 수 있습니다</a:t>
            </a:r>
            <a:endParaRPr lang="ko-KR" altLang="en-US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5923" y="5916959"/>
            <a:ext cx="2136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지역별 유동인구와 음식점 수를 통해 파악한 서울시 자치구별 핫플레이스를 확인할 수 있습니다</a:t>
            </a:r>
            <a:endParaRPr lang="ko-KR" altLang="en-US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255" y="380212"/>
            <a:ext cx="55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lang="ko-KR" altLang="en-US" spc="-15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8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341806" y="1474237"/>
            <a:ext cx="6454412" cy="4449105"/>
          </a:xfrm>
          <a:prstGeom prst="roundRect">
            <a:avLst>
              <a:gd name="adj" fmla="val 1281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597767" y="1101294"/>
            <a:ext cx="2740885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80320" y="322493"/>
              <a:ext cx="484561" cy="484561"/>
              <a:chOff x="3624652" y="3303912"/>
              <a:chExt cx="1005710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41717" y="3445434"/>
                <a:ext cx="93301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03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시각화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구성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오늘의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782203" y="1102933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 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핫플레이스의 형성 원인 파악  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19140" y="3444558"/>
            <a:ext cx="2277078" cy="2489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1806" y="3981916"/>
            <a:ext cx="1857698" cy="1935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69612" y="3444558"/>
            <a:ext cx="1434129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 구글맵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97767" y="5916959"/>
            <a:ext cx="1829174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음식 업종비율 도넛 차트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1021" y="3783722"/>
            <a:ext cx="20834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위성 지도를 통해 핫플레이스의  문화와 분위기를 간접적으로 체험하여 각 핫플레이스의 특수성과 정체성을 파악할 수 있습니다</a:t>
            </a:r>
            <a:endParaRPr lang="en-US" altLang="ko-KR" sz="110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1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1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작동방법 </a:t>
            </a:r>
            <a:endParaRPr lang="en-US" altLang="ko-KR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워드클라우드에 구현된 핫플레이스 키워드를 선택시 해당 핫플레이스의 구글맵이 자동 연동 </a:t>
            </a:r>
            <a:endParaRPr lang="en-US" altLang="ko-KR" sz="110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50902" y="5921677"/>
            <a:ext cx="21364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카페</a:t>
            </a:r>
            <a:r>
              <a:rPr lang="en-US" altLang="ko-KR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음식점</a:t>
            </a:r>
            <a:r>
              <a:rPr lang="en-US" altLang="ko-KR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주점의 업종비율을 통해 각 지역별 상권의 특색을 확인할 수 있습니다 </a:t>
            </a:r>
            <a:endParaRPr lang="en-US" altLang="ko-KR" sz="110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59416" y="5916959"/>
            <a:ext cx="2027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1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작동방법 </a:t>
            </a:r>
            <a:endParaRPr lang="en-US" altLang="ko-KR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 상의 음식점 비율 원형그래프를 클릭시 해당 지역의 도넛차트 확인 가능</a:t>
            </a:r>
            <a:endParaRPr lang="ko-KR" altLang="en-US" sz="11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85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413995" y="1620253"/>
            <a:ext cx="6382222" cy="4079280"/>
          </a:xfrm>
          <a:prstGeom prst="roundRect">
            <a:avLst>
              <a:gd name="adj" fmla="val 1234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613257" y="1102153"/>
            <a:ext cx="3560106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80320" y="322493"/>
              <a:ext cx="484561" cy="484561"/>
              <a:chOff x="3624652" y="3303912"/>
              <a:chExt cx="1005710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41717" y="3445434"/>
                <a:ext cx="93301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03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시각화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구성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내일의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782202" y="1102933"/>
            <a:ext cx="47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 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젠트리피케이션 진행 현황 파악  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30490" y="1620253"/>
            <a:ext cx="1768556" cy="2409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8407" y="4029802"/>
            <a:ext cx="1787809" cy="1669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96217" y="1631074"/>
            <a:ext cx="1705232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지역활성화 </a:t>
            </a:r>
            <a:r>
              <a:rPr lang="ko-KR" altLang="en-US" sz="1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덤벨그래프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89002" y="4094960"/>
            <a:ext cx="1433382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임대료 막대그래프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9803" y="1998296"/>
            <a:ext cx="17587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가지 관련 변수의 데이터를 통해 산정한 지역활성화 점수의 연간 추이를 확인하여 지역별 발달</a:t>
            </a:r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쇠퇴 징후를 파악할 수 있습니다  </a:t>
            </a:r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작동방법 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 상의 자치구를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 자치구의 지역활성화 추이를 독립적으로 확인할 수 있습니다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9002" y="4502181"/>
            <a:ext cx="20017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젠트리피케이션의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주요 형성 요인인 임대료의 지역별 연간 추이를 확인할 수 있습니다</a:t>
            </a:r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작동방법 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 상의 자치구를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 자치구의 임대료 추이를 독립적으로 확인할 수 있습니다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06594" y="2310063"/>
            <a:ext cx="2701814" cy="3390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99467" y="5394733"/>
            <a:ext cx="1301578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 지도</a:t>
            </a:r>
            <a:endParaRPr lang="ko-KR" altLang="en-US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385" y="5766488"/>
            <a:ext cx="25537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오늘의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대시보드에서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직접 추출한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핫플레이스의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위치를 지도 상에 표시하여 각 자치구별 그래프와 함께 해당 지역에 위치하는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핫플레이스를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한눈에 확인할 수 있습니다 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5992" y="5768286"/>
            <a:ext cx="2309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자치구별 색상을 통해 지역간 임대료를 비교할 수 있으며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핫플레이스가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밀집되어 있는 지역의 임대료 수준을 확인할 수 있습니다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89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4">
            <a:extLst>
              <a:ext uri="{FF2B5EF4-FFF2-40B4-BE49-F238E27FC236}">
                <a16:creationId xmlns="" xmlns:a16="http://schemas.microsoft.com/office/drawing/2014/main" id="{F8818BE7-6BF6-4A58-9D6B-A13CBAB87F1E}"/>
              </a:ext>
            </a:extLst>
          </p:cNvPr>
          <p:cNvSpPr/>
          <p:nvPr/>
        </p:nvSpPr>
        <p:spPr>
          <a:xfrm>
            <a:off x="2397964" y="1585111"/>
            <a:ext cx="6567579" cy="4079280"/>
          </a:xfrm>
          <a:prstGeom prst="roundRect">
            <a:avLst>
              <a:gd name="adj" fmla="val 1234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650256" y="1102153"/>
            <a:ext cx="3070025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80320" y="322493"/>
              <a:ext cx="484561" cy="484561"/>
              <a:chOff x="3624652" y="3303912"/>
              <a:chExt cx="1005710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41717" y="3445434"/>
                <a:ext cx="93301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03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시각화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구성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내일의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782202" y="1102933"/>
            <a:ext cx="47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 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젠트리피케이션 미래 예측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7965" y="2398295"/>
            <a:ext cx="1613862" cy="791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25552" y="3195743"/>
            <a:ext cx="1830087" cy="2468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949" y="2398295"/>
            <a:ext cx="1796603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쇠퇴 </a:t>
            </a:r>
            <a:r>
              <a:rPr lang="en-US" altLang="ko-KR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발달 지역 순위표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25552" y="5674427"/>
            <a:ext cx="2010031" cy="304800"/>
          </a:xfrm>
          <a:prstGeom prst="rect">
            <a:avLst/>
          </a:prstGeom>
          <a:solidFill>
            <a:srgbClr val="F20000"/>
          </a:solidFill>
          <a:ln>
            <a:solidFill>
              <a:srgbClr val="F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인공지능 모델 예측 그래프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422" y="2793808"/>
            <a:ext cx="2175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① 지역 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활성화 점수의 연간 차이를 활용하여 상승추세와 하락추세가 가장 급격하게 나타난 지역을 각각 </a:t>
            </a:r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곳씩 추출한 결과입니다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② 이를 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 미래의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혹은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위험 지역으로의 변화 가능성이 높은 지역을 예측할 수 있습니다</a:t>
            </a:r>
            <a:endParaRPr lang="en-US" altLang="ko-KR" sz="11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10886" y="5753337"/>
            <a:ext cx="2115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관련 변수의 월별 변화 추이와 함께 각 변수의 미래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변화값을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모델로 예측한 결과를 확인할 수 있습니다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6668" y="5728332"/>
            <a:ext cx="2001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※ </a:t>
            </a:r>
            <a:r>
              <a: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작동방법 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지도 상의 자치구를 </a:t>
            </a:r>
            <a:r>
              <a:rPr lang="ko-KR" altLang="en-US" sz="11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 자치구의 예측 그래프를 독립적으로 확인할 수 있습니다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9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874162" y="1112643"/>
            <a:ext cx="3816699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72067" y="322493"/>
              <a:ext cx="492815" cy="484561"/>
              <a:chOff x="3607521" y="3303912"/>
              <a:chExt cx="1022841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07521" y="3445434"/>
                <a:ext cx="967211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04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분석 방법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내일의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654227" y="1103718"/>
            <a:ext cx="589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방법 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젠트리피케이션 진행 단계 도출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498325" y="1500331"/>
            <a:ext cx="83991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젠트리피케이션 단계 </a:t>
            </a:r>
            <a:r>
              <a:rPr lang="en-US" altLang="ko-KR" spc="-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400" spc="-200" smtClean="0">
                <a:solidFill>
                  <a:srgbClr val="003F6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 형성 </a:t>
            </a:r>
            <a:r>
              <a:rPr lang="en-US" altLang="ko-KR" sz="1400" spc="-200" smtClean="0">
                <a:solidFill>
                  <a:srgbClr val="003F6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spc="-200" smtClean="0">
                <a:solidFill>
                  <a:srgbClr val="003F6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발달 단계</a:t>
            </a:r>
            <a:r>
              <a:rPr lang="en-US" altLang="ko-KR" sz="1400" spc="-200" smtClean="0">
                <a:solidFill>
                  <a:srgbClr val="003F6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 </a:t>
            </a:r>
            <a:r>
              <a:rPr lang="en-US" altLang="ko-KR" sz="1400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ko-KR" altLang="en-US" sz="1400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 정착  </a:t>
            </a:r>
            <a:r>
              <a:rPr lang="en-US" altLang="ko-KR" sz="1400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ko-KR" altLang="en-US" sz="1400" spc="-2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 쇠퇴 </a:t>
            </a:r>
            <a:r>
              <a:rPr lang="en-US" altLang="ko-KR" sz="1400" spc="-2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spc="-2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쇠퇴 단계</a:t>
            </a:r>
            <a:r>
              <a:rPr lang="en-US" altLang="ko-KR" sz="1400" spc="-2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400" spc="-2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spc="-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지역활성화 점수 하락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임대료 하락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=  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쇠퇴 단계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심각 단계 </a:t>
            </a:r>
            <a:r>
              <a:rPr lang="en-US" altLang="ko-KR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지역활성화 점수 하락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임대료 상승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  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쇠퇴 단계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심화 단계 </a:t>
            </a:r>
            <a:r>
              <a:rPr lang="en-US" altLang="ko-KR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지역활성화 점수 상승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임대료 상승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  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발달 단계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주의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단계 </a:t>
            </a:r>
            <a:r>
              <a:rPr lang="en-US" altLang="ko-KR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지역활성화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점수 상승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임대료 하락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  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발달 단계  </a:t>
            </a:r>
            <a:r>
              <a:rPr lang="en-US" altLang="ko-KR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600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초기 단계 </a:t>
            </a:r>
            <a:r>
              <a:rPr lang="en-US" altLang="ko-KR" sz="16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3521480" y="3415281"/>
            <a:ext cx="47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분석 예시 </a:t>
            </a:r>
            <a:r>
              <a:rPr lang="en-US" altLang="ko-KR" spc="-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</a:t>
            </a:r>
            <a:r>
              <a:rPr lang="ko-KR" altLang="en-US" sz="14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</a:t>
            </a:r>
            <a:r>
              <a:rPr lang="en-US" altLang="ko-KR" sz="14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400" spc="-20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용산구와 송파구 </a:t>
            </a:r>
            <a:endParaRPr lang="en-US" altLang="ko-KR" sz="1400" spc="-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650256" y="3898939"/>
            <a:ext cx="1795102" cy="335490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위쪽 화살표 34"/>
          <p:cNvSpPr/>
          <p:nvPr/>
        </p:nvSpPr>
        <p:spPr>
          <a:xfrm>
            <a:off x="7450348" y="1953602"/>
            <a:ext cx="205946" cy="1276865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650256" y="3926652"/>
            <a:ext cx="1781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쇠퇴 단계 예시</a:t>
            </a:r>
            <a:endParaRPr lang="ko-KR" altLang="en-US" sz="140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6102808" y="3912795"/>
            <a:ext cx="1795102" cy="335490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128814" y="3940691"/>
            <a:ext cx="1781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rgbClr val="003F6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발달 단계 예시</a:t>
            </a:r>
            <a:endParaRPr lang="ko-KR" altLang="en-US" sz="1400">
              <a:solidFill>
                <a:srgbClr val="003F6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50256" y="141063"/>
            <a:ext cx="277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및 결과 해석</a:t>
            </a:r>
            <a:endParaRPr lang="ko-KR" altLang="en-US" sz="2400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" y="4251243"/>
            <a:ext cx="4035414" cy="227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944" y="4251243"/>
            <a:ext cx="3914830" cy="227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3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51">
            <a:extLst>
              <a:ext uri="{FF2B5EF4-FFF2-40B4-BE49-F238E27FC236}">
                <a16:creationId xmlns="" xmlns:a16="http://schemas.microsoft.com/office/drawing/2014/main" id="{A07BE067-32CA-49D3-8A24-2846E237E347}"/>
              </a:ext>
            </a:extLst>
          </p:cNvPr>
          <p:cNvSpPr/>
          <p:nvPr/>
        </p:nvSpPr>
        <p:spPr>
          <a:xfrm>
            <a:off x="4914925" y="5073823"/>
            <a:ext cx="2466178" cy="330200"/>
          </a:xfrm>
          <a:prstGeom prst="roundRect">
            <a:avLst/>
          </a:prstGeom>
          <a:solidFill>
            <a:srgbClr val="F4A39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51">
            <a:extLst>
              <a:ext uri="{FF2B5EF4-FFF2-40B4-BE49-F238E27FC236}">
                <a16:creationId xmlns="" xmlns:a16="http://schemas.microsoft.com/office/drawing/2014/main" id="{A07BE067-32CA-49D3-8A24-2846E237E347}"/>
              </a:ext>
            </a:extLst>
          </p:cNvPr>
          <p:cNvSpPr/>
          <p:nvPr/>
        </p:nvSpPr>
        <p:spPr>
          <a:xfrm>
            <a:off x="4784210" y="3073670"/>
            <a:ext cx="2401236" cy="294396"/>
          </a:xfrm>
          <a:prstGeom prst="roundRect">
            <a:avLst/>
          </a:prstGeom>
          <a:solidFill>
            <a:srgbClr val="F4A39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999216" y="1143594"/>
            <a:ext cx="2638688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72067" y="322493"/>
              <a:ext cx="492815" cy="484561"/>
              <a:chOff x="3607521" y="3303912"/>
              <a:chExt cx="1022841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07521" y="3445434"/>
                <a:ext cx="967211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04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분석 방법 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내일의 핫플레이스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75032" t="-607" r="129" b="30989"/>
          <a:stretch/>
        </p:blipFill>
        <p:spPr>
          <a:xfrm>
            <a:off x="577546" y="1713570"/>
            <a:ext cx="2538038" cy="4504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4077728" y="4273999"/>
            <a:ext cx="478657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spc="-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하단에 위치해 있는 지역의 경우  상대적으로 </a:t>
            </a:r>
            <a:r>
              <a:rPr lang="ko-KR" altLang="en-US" sz="1600" spc="-200"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노후된</a:t>
            </a:r>
            <a:r>
              <a:rPr lang="ko-KR" altLang="en-US" sz="1600" spc="-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도심으로 파악되어 도시 활성화가 가장 시급한 지역으로 확인되나 활성화 점수의 변화 추이를 통해 도시 활성화 가능성을 파악하여  우선순위를 도출 할 필요가 있음</a:t>
            </a:r>
            <a:endParaRPr lang="en-US" altLang="ko-KR" sz="1600" spc="-200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400" spc="-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400" spc="-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784891" y="1125824"/>
            <a:ext cx="47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방법  </a:t>
            </a:r>
            <a:r>
              <a:rPr lang="en-US" altLang="ko-KR" spc="-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도시 활성화 긴급 지역 파악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오른쪽 화살표 설명선 1"/>
          <p:cNvSpPr/>
          <p:nvPr/>
        </p:nvSpPr>
        <p:spPr>
          <a:xfrm>
            <a:off x="408894" y="2351880"/>
            <a:ext cx="3582562" cy="1084316"/>
          </a:xfrm>
          <a:prstGeom prst="rightArrowCallout">
            <a:avLst>
              <a:gd name="adj1" fmla="val 18922"/>
              <a:gd name="adj2" fmla="val 25000"/>
              <a:gd name="adj3" fmla="val 25000"/>
              <a:gd name="adj4" fmla="val 79220"/>
            </a:avLst>
          </a:prstGeom>
          <a:noFill/>
          <a:ln w="28575">
            <a:solidFill>
              <a:srgbClr val="0166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60107" y="2221456"/>
            <a:ext cx="4786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지역 활성화 그래프의 상단에 위치해 있는 지역의 경우 상대적으로 높은 점수에 위치해 있으므로 지역이 발달</a:t>
            </a:r>
            <a:r>
              <a:rPr lang="en-US" altLang="ko-KR" sz="1600" spc="-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sz="1600" spc="-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쇠퇴할 가능성 보다는 이미 </a:t>
            </a:r>
            <a:r>
              <a:rPr lang="ko-KR" altLang="en-US" sz="1600" spc="-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핫플레이스로</a:t>
            </a:r>
            <a:r>
              <a:rPr lang="ko-KR" altLang="en-US" sz="1600" spc="-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정착된 지역일 가능성이 </a:t>
            </a:r>
            <a:r>
              <a:rPr lang="ko-KR" altLang="en-US" sz="1600" spc="-2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농후함</a:t>
            </a:r>
            <a:endParaRPr lang="en-US" altLang="ko-KR" sz="1600" spc="-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오른쪽 화살표 설명선 23"/>
          <p:cNvSpPr/>
          <p:nvPr/>
        </p:nvSpPr>
        <p:spPr>
          <a:xfrm>
            <a:off x="408894" y="4666733"/>
            <a:ext cx="3582562" cy="1429265"/>
          </a:xfrm>
          <a:prstGeom prst="rightArrowCallout">
            <a:avLst>
              <a:gd name="adj1" fmla="val 15464"/>
              <a:gd name="adj2" fmla="val 25000"/>
              <a:gd name="adj3" fmla="val 26152"/>
              <a:gd name="adj4" fmla="val 7922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650256" y="141063"/>
            <a:ext cx="2774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및 결과 해석</a:t>
            </a:r>
            <a:endParaRPr lang="ko-KR" altLang="en-US" sz="2400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2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80304" y="322493"/>
              <a:ext cx="484577" cy="484561"/>
              <a:chOff x="3624619" y="3303912"/>
              <a:chExt cx="1005743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24619" y="3445434"/>
                <a:ext cx="950113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04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650256" y="149485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분석 및 결과 해석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22777" y="855391"/>
            <a:ext cx="8575589" cy="6011844"/>
            <a:chOff x="134625" y="765791"/>
            <a:chExt cx="8575589" cy="601184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9EE7C47-B0A7-4BF6-AA8F-AA08D5945203}"/>
                </a:ext>
              </a:extLst>
            </p:cNvPr>
            <p:cNvSpPr txBox="1"/>
            <p:nvPr/>
          </p:nvSpPr>
          <p:spPr>
            <a:xfrm>
              <a:off x="134625" y="960658"/>
              <a:ext cx="8575589" cy="5816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600" dirty="0" err="1" smtClean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워드클라우드</a:t>
              </a:r>
              <a:r>
                <a:rPr lang="ko-KR" altLang="en-US" sz="1600" dirty="0" err="1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로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추출한 </a:t>
              </a:r>
              <a:r>
                <a:rPr lang="en-US" altLang="ko-KR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2020 </a:t>
              </a:r>
              <a:r>
                <a:rPr lang="ko-KR" altLang="en-US" sz="1600" dirty="0" err="1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핫플레이스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16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관련 기사를 통한 검증 결과 실제로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2019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기준 지난해 대비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신</a:t>
              </a:r>
              <a:r>
                <a:rPr lang="ko-KR" altLang="en-US" sz="1200" dirty="0" err="1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한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카드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이용금액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증가율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익선동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58%,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압구정로데오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17% </a:t>
              </a:r>
            </a:p>
            <a:p>
              <a:pPr marR="0" lvl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   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증가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,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신촌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/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홍대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상권은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2015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년 경의선 숲길이 개장하면서 유동인구 증가</a:t>
              </a:r>
              <a:endParaRPr lang="en-US" altLang="ko-KR" sz="1200" dirty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marL="285750" marR="0" lvl="0" indent="-28575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lang="ko-KR" altLang="en-US" sz="1400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marR="0" lvl="0" indent="-34290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급격히 </a:t>
              </a:r>
              <a:r>
                <a:rPr lang="ko-KR" altLang="en-US" sz="1600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쇠퇴</a:t>
              </a:r>
              <a:r>
                <a:rPr lang="ko-KR" altLang="en-US" sz="1600" dirty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되고 있는 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</a:t>
              </a:r>
              <a:endParaRPr lang="en-US" altLang="ko-KR" sz="16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해당 지역의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젠트리피케이션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단계 분석 결과 용산구와 강동구는 지역 쇠퇴 단계 중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젠트리피케이션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 심화 단계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,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구로구는 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심각 단계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로 나타나 각 지역의 도시 재활성화를 위한 정책적 대응이 필요할 것으로 보임  </a:t>
              </a:r>
              <a:endParaRPr lang="en-US" altLang="ko-KR" sz="1400" dirty="0" smtClean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해당 지역의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핫플레이스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: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경리단길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,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이태원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,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구로</a:t>
              </a:r>
              <a:endParaRPr lang="en-US" altLang="ko-KR" sz="1400" dirty="0" smtClean="0">
                <a:solidFill>
                  <a:prstClr val="black"/>
                </a:solidFill>
                <a:latin typeface="에스코어 드림 4 Regular" pitchFamily="34" charset="-127"/>
                <a:ea typeface="에스코어 드림 4 Regular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관련 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기사를 통한 검증 결과 실제로 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2019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년도 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4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분기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, 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이태원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지역의 중대형 상가 </a:t>
              </a:r>
              <a:r>
                <a:rPr lang="ko-KR" altLang="en-US" sz="1200" dirty="0" err="1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공실률은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26.4%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에 달함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서울 </a:t>
              </a:r>
              <a:r>
                <a:rPr lang="en-US" altLang="ko-KR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45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개 </a:t>
              </a:r>
              <a:r>
                <a:rPr lang="ko-KR" altLang="en-US" sz="1200" dirty="0" err="1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상권중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이태원의 </a:t>
              </a:r>
              <a:r>
                <a:rPr lang="ko-KR" altLang="en-US" sz="1200" dirty="0" err="1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공실률이</a:t>
              </a:r>
              <a:r>
                <a:rPr lang="ko-KR" altLang="en-US" sz="12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가장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높았음</a:t>
              </a:r>
              <a:endParaRPr lang="en-US" altLang="ko-KR" sz="1200" dirty="0" smtClean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marL="285750" lvl="0" indent="-285750">
                <a:buFontTx/>
                <a:buChar char="-"/>
                <a:defRPr/>
              </a:pPr>
              <a:endParaRPr lang="en-US" altLang="ko-KR" sz="1200" dirty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marL="342900" marR="0" lvl="0" indent="-34290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급격히 </a:t>
              </a:r>
              <a:r>
                <a:rPr lang="ko-KR" altLang="en-US" sz="16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활성화</a:t>
              </a:r>
              <a:r>
                <a:rPr lang="ko-KR" altLang="en-US" sz="1600" dirty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되고 있는 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</a:t>
              </a:r>
              <a:endParaRPr lang="en-US" altLang="ko-KR" sz="16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R="0" lvl="0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에스코어 드림 3 Light" pitchFamily="34" charset="-127"/>
                <a:buChar char="⁻"/>
                <a:tabLst/>
                <a:defRPr/>
              </a:pP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해당 지역의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젠트리피케이션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단계 분석 결과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핫플레이스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형성 시기인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지역 발달 단계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임과 동시에 모든 지역에서 급격한 임대료 상승이 관찰되었으므로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젠트리피케이션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쇠퇴로 이어지지 않도록 주의를 요망</a:t>
              </a:r>
              <a:endParaRPr lang="en-US" altLang="ko-KR" sz="1400" dirty="0" smtClean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에스코어 드림 3 Light" pitchFamily="34" charset="-127"/>
                <a:buChar char="⁻"/>
                <a:tabLst/>
                <a:defRPr/>
              </a:pPr>
              <a:r>
                <a:rPr lang="ko-KR" altLang="en-US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해당 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지역의 </a:t>
              </a:r>
              <a:r>
                <a:rPr lang="ko-KR" altLang="en-US" sz="1400" dirty="0" err="1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핫플레이스</a:t>
              </a:r>
              <a:r>
                <a:rPr lang="ko-KR" altLang="en-US" sz="1400" dirty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: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 잠실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, </a:t>
              </a:r>
              <a:r>
                <a:rPr lang="ko-KR" altLang="en-US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성수동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, </a:t>
              </a:r>
              <a:r>
                <a:rPr lang="ko-KR" altLang="en-US" sz="1400" dirty="0" err="1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서울숲</a:t>
              </a:r>
              <a:endParaRPr lang="en-US" altLang="ko-KR" sz="1400" dirty="0" smtClean="0">
                <a:solidFill>
                  <a:prstClr val="black"/>
                </a:solidFill>
                <a:latin typeface="에스코어 드림 4 Regular" pitchFamily="34" charset="-127"/>
                <a:ea typeface="에스코어 드림 4 Regular" pitchFamily="34" charset="-127"/>
              </a:endParaRPr>
            </a:p>
            <a:p>
              <a:pPr marL="285750" marR="0" lvl="0" indent="-28575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에스코어 드림 3 Light" pitchFamily="34" charset="-127"/>
                <a:buChar char="⁻"/>
                <a:tabLst/>
                <a:defRPr/>
              </a:pP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관련 기사를 통한 검증 결과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2019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년 기준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상권별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월 평균 누적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인스타그램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게시글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수 증가율 분석 결과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,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잠실 석촌호수 근처에 위치한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‘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송리단길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4 Regular" pitchFamily="34" charset="-127"/>
                  <a:ea typeface="에스코어 드림 4 Regular" pitchFamily="34" charset="-127"/>
                </a:rPr>
                <a:t>’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</a:t>
              </a:r>
              <a:r>
                <a:rPr lang="ko-KR" altLang="en-US" sz="1200" dirty="0" err="1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게시글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 증가율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39.2%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에 달함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(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서울 주요 상권 평균인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4.3%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의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9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배</a:t>
              </a:r>
              <a:r>
                <a:rPr lang="en-US" altLang="ko-KR" sz="1400" dirty="0" smtClean="0">
                  <a:solidFill>
                    <a:prstClr val="black"/>
                  </a:solidFill>
                  <a:latin typeface="에스코어 드림 3 Light" pitchFamily="34" charset="-127"/>
                  <a:ea typeface="에스코어 드림 3 Light" pitchFamily="34" charset="-127"/>
                </a:rPr>
                <a:t>)</a:t>
              </a:r>
              <a:endParaRPr lang="en-US" altLang="ko-KR" sz="1400" dirty="0">
                <a:solidFill>
                  <a:prstClr val="black"/>
                </a:solidFill>
                <a:latin typeface="에스코어 드림 3 Light" pitchFamily="34" charset="-127"/>
                <a:ea typeface="에스코어 드림 3 Light" pitchFamily="34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164891" y="765791"/>
              <a:ext cx="2796556" cy="646331"/>
              <a:chOff x="4164891" y="711345"/>
              <a:chExt cx="2796556" cy="646331"/>
            </a:xfrm>
          </p:grpSpPr>
          <p:sp>
            <p:nvSpPr>
              <p:cNvPr id="14" name="사각형: 둥근 모서리 52">
                <a:extLst>
                  <a:ext uri="{FF2B5EF4-FFF2-40B4-BE49-F238E27FC236}">
                    <a16:creationId xmlns="" xmlns:a16="http://schemas.microsoft.com/office/drawing/2014/main" id="{7EF94265-FA55-498C-86EA-F1A7D2C2977B}"/>
                  </a:ext>
                </a:extLst>
              </p:cNvPr>
              <p:cNvSpPr/>
              <p:nvPr/>
            </p:nvSpPr>
            <p:spPr>
              <a:xfrm>
                <a:off x="4422419" y="900968"/>
                <a:ext cx="2281501" cy="318541"/>
              </a:xfrm>
              <a:prstGeom prst="roundRect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32D0262C-E3B6-43EB-9DD4-6E7FDB1ABBB2}"/>
                  </a:ext>
                </a:extLst>
              </p:cNvPr>
              <p:cNvSpPr txBox="1"/>
              <p:nvPr/>
            </p:nvSpPr>
            <p:spPr>
              <a:xfrm>
                <a:off x="4164891" y="711345"/>
                <a:ext cx="27965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dirty="0" err="1" smtClean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홍대</a:t>
                </a:r>
                <a:r>
                  <a:rPr lang="ko-KR" altLang="en-US" dirty="0" smtClean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신촌 </a:t>
                </a:r>
                <a:r>
                  <a:rPr lang="ko-KR" altLang="en-US" dirty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익선동 강남 </a:t>
                </a:r>
                <a:r>
                  <a:rPr lang="ko-KR" altLang="en-US" dirty="0" smtClean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endParaRPr lang="ko-KR" altLang="en-US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3000882" y="1989820"/>
              <a:ext cx="2704465" cy="565476"/>
              <a:chOff x="2998932" y="2037980"/>
              <a:chExt cx="2796556" cy="565476"/>
            </a:xfrm>
          </p:grpSpPr>
          <p:sp>
            <p:nvSpPr>
              <p:cNvPr id="15" name="사각형: 둥근 모서리 52">
                <a:extLst>
                  <a:ext uri="{FF2B5EF4-FFF2-40B4-BE49-F238E27FC236}">
                    <a16:creationId xmlns="" xmlns:a16="http://schemas.microsoft.com/office/drawing/2014/main" id="{7EF94265-FA55-498C-86EA-F1A7D2C2977B}"/>
                  </a:ext>
                </a:extLst>
              </p:cNvPr>
              <p:cNvSpPr/>
              <p:nvPr/>
            </p:nvSpPr>
            <p:spPr>
              <a:xfrm>
                <a:off x="3239125" y="2248116"/>
                <a:ext cx="2281501" cy="318541"/>
              </a:xfrm>
              <a:prstGeom prst="roundRect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32D0262C-E3B6-43EB-9DD4-6E7FDB1ABBB2}"/>
                  </a:ext>
                </a:extLst>
              </p:cNvPr>
              <p:cNvSpPr txBox="1"/>
              <p:nvPr/>
            </p:nvSpPr>
            <p:spPr>
              <a:xfrm>
                <a:off x="2998932" y="2037980"/>
                <a:ext cx="2796556" cy="56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dirty="0" smtClean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용산구 강동구 구로구 </a:t>
                </a:r>
                <a:endParaRPr lang="ko-KR" altLang="en-US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455598" y="4203933"/>
              <a:ext cx="2361963" cy="646331"/>
              <a:chOff x="3396746" y="3964330"/>
              <a:chExt cx="2361963" cy="646331"/>
            </a:xfrm>
          </p:grpSpPr>
          <p:sp>
            <p:nvSpPr>
              <p:cNvPr id="16" name="사각형: 둥근 모서리 52">
                <a:extLst>
                  <a:ext uri="{FF2B5EF4-FFF2-40B4-BE49-F238E27FC236}">
                    <a16:creationId xmlns="" xmlns:a16="http://schemas.microsoft.com/office/drawing/2014/main" id="{7EF94265-FA55-498C-86EA-F1A7D2C2977B}"/>
                  </a:ext>
                </a:extLst>
              </p:cNvPr>
              <p:cNvSpPr/>
              <p:nvPr/>
            </p:nvSpPr>
            <p:spPr>
              <a:xfrm>
                <a:off x="3512097" y="4128226"/>
                <a:ext cx="2131263" cy="318541"/>
              </a:xfrm>
              <a:prstGeom prst="roundRect">
                <a:avLst/>
              </a:prstGeom>
              <a:solidFill>
                <a:schemeClr val="bg1">
                  <a:lumMod val="85000"/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2D0262C-E3B6-43EB-9DD4-6E7FDB1ABBB2}"/>
                  </a:ext>
                </a:extLst>
              </p:cNvPr>
              <p:cNvSpPr txBox="1"/>
              <p:nvPr/>
            </p:nvSpPr>
            <p:spPr>
              <a:xfrm>
                <a:off x="3396746" y="3964330"/>
                <a:ext cx="2361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dirty="0" smtClean="0">
                    <a:solidFill>
                      <a:prstClr val="black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송파구 성동구 성북구 </a:t>
                </a:r>
                <a:endParaRPr lang="ko-KR" altLang="en-US" sz="1600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42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 결과 요약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5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8288258" cy="6331635"/>
            <a:chOff x="0" y="0"/>
            <a:chExt cx="8288258" cy="63316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0" y="0"/>
              <a:ext cx="6053853" cy="40544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 rot="2700000">
              <a:off x="2217301" y="1924049"/>
              <a:ext cx="2343150" cy="2343150"/>
            </a:xfrm>
            <a:prstGeom prst="rect">
              <a:avLst/>
            </a:prstGeom>
            <a:noFill/>
            <a:ln w="635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rot="2700000">
              <a:off x="3624652" y="3303912"/>
              <a:ext cx="1005709" cy="1005709"/>
            </a:xfrm>
            <a:prstGeom prst="rect">
              <a:avLst/>
            </a:prstGeom>
            <a:solidFill>
              <a:srgbClr val="003F6B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578556" y="3514378"/>
              <a:ext cx="10683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목차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7245" y="2545983"/>
              <a:ext cx="302101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 </a:t>
              </a:r>
              <a:r>
                <a:rPr lang="ko-KR" altLang="en-US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주제선정</a:t>
              </a: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/</a:t>
              </a:r>
              <a:r>
                <a:rPr lang="ko-KR" altLang="en-US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목표</a:t>
              </a: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02 </a:t>
              </a:r>
              <a:r>
                <a:rPr lang="ko-KR" altLang="en-US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0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en-US" altLang="ko-KR" sz="20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03 </a:t>
              </a:r>
              <a:r>
                <a:rPr lang="ko-KR" altLang="en-US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시각화</a:t>
              </a:r>
              <a:endParaRPr lang="en-US" altLang="ko-KR" sz="20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04 </a:t>
              </a:r>
              <a:r>
                <a:rPr lang="ko-KR" altLang="en-US" sz="20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분석 및 결과 해석</a:t>
              </a:r>
              <a:endParaRPr lang="en-US" altLang="ko-KR" sz="20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05 </a:t>
              </a:r>
              <a:r>
                <a:rPr lang="ko-KR" altLang="en-US" sz="20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활용방안</a:t>
              </a:r>
              <a:endParaRPr lang="en-US" altLang="ko-KR" sz="20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spc="-2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06 </a:t>
              </a:r>
              <a:r>
                <a:rPr lang="ko-KR" altLang="en-US" sz="20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한계 및 참고문헌</a:t>
              </a:r>
              <a:endParaRPr lang="en-US" altLang="ko-KR" sz="20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2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51">
            <a:extLst>
              <a:ext uri="{FF2B5EF4-FFF2-40B4-BE49-F238E27FC236}">
                <a16:creationId xmlns="" xmlns:a16="http://schemas.microsoft.com/office/drawing/2014/main" id="{A07BE067-32CA-49D3-8A24-2846E237E347}"/>
              </a:ext>
            </a:extLst>
          </p:cNvPr>
          <p:cNvSpPr/>
          <p:nvPr/>
        </p:nvSpPr>
        <p:spPr>
          <a:xfrm>
            <a:off x="5081778" y="6260883"/>
            <a:ext cx="3923409" cy="385117"/>
          </a:xfrm>
          <a:prstGeom prst="roundRect">
            <a:avLst/>
          </a:prstGeom>
          <a:solidFill>
            <a:srgbClr val="F4A39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7353" y="322493"/>
              <a:ext cx="517529" cy="484561"/>
              <a:chOff x="3556227" y="3303912"/>
              <a:chExt cx="1074135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56227" y="3445434"/>
                <a:ext cx="101850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05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633439" y="342703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방안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02508" y="2240851"/>
            <a:ext cx="8455384" cy="3132742"/>
            <a:chOff x="344308" y="2337725"/>
            <a:chExt cx="8455384" cy="3132742"/>
          </a:xfrm>
        </p:grpSpPr>
        <p:grpSp>
          <p:nvGrpSpPr>
            <p:cNvPr id="12" name="그룹 11"/>
            <p:cNvGrpSpPr/>
            <p:nvPr/>
          </p:nvGrpSpPr>
          <p:grpSpPr>
            <a:xfrm>
              <a:off x="624003" y="2370785"/>
              <a:ext cx="2425150" cy="1509245"/>
              <a:chOff x="471603" y="2361774"/>
              <a:chExt cx="2425150" cy="1509245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545743" y="2361774"/>
                <a:ext cx="2351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0" spc="-100" smtClean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발전 진행 지역에 대한 정보</a:t>
                </a:r>
                <a:endParaRPr lang="ko-KR" altLang="en-US" sz="1400" spc="-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1603" y="2670690"/>
                <a:ext cx="24251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해당 지역의 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핫플레이스를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활용한 지역활성화 방안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구축 및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상업자본의 </a:t>
                </a:r>
                <a:r>
                  <a:rPr lang="ko-KR" altLang="en-US" sz="120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과도한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침투 방지를 </a:t>
                </a:r>
                <a:r>
                  <a:rPr lang="ko-KR" altLang="en-US" sz="1200" dirty="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위한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정책 수립 </a:t>
                </a:r>
                <a:endParaRPr lang="en-US" altLang="ko-KR" sz="12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 rot="2700000" flipH="1">
              <a:off x="3211639" y="2337725"/>
              <a:ext cx="2720722" cy="2720722"/>
            </a:xfrm>
            <a:prstGeom prst="rect">
              <a:avLst/>
            </a:prstGeom>
            <a:noFill/>
            <a:ln w="127000">
              <a:solidFill>
                <a:schemeClr val="bg1">
                  <a:lumMod val="65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76600" y="2390775"/>
              <a:ext cx="1228725" cy="1228725"/>
            </a:xfrm>
            <a:prstGeom prst="rect">
              <a:avLst/>
            </a:prstGeom>
            <a:solidFill>
              <a:srgbClr val="003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25149" y="2390774"/>
              <a:ext cx="1228725" cy="1228725"/>
            </a:xfrm>
            <a:prstGeom prst="rect">
              <a:avLst/>
            </a:prstGeom>
            <a:solidFill>
              <a:srgbClr val="FED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6599" y="3909741"/>
              <a:ext cx="1228725" cy="1228725"/>
            </a:xfrm>
            <a:prstGeom prst="rect">
              <a:avLst/>
            </a:prstGeom>
            <a:solidFill>
              <a:srgbClr val="40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25149" y="3909742"/>
              <a:ext cx="1228725" cy="1228725"/>
            </a:xfrm>
            <a:prstGeom prst="rect">
              <a:avLst/>
            </a:prstGeom>
            <a:solidFill>
              <a:srgbClr val="01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44308" y="3887782"/>
              <a:ext cx="2730603" cy="1509245"/>
              <a:chOff x="166151" y="2361774"/>
              <a:chExt cx="2730603" cy="150924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66151" y="2361774"/>
                <a:ext cx="2730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400" spc="-100" smtClean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핫플레이스 정착 지역에 대한 정보</a:t>
                </a:r>
                <a:endParaRPr lang="ko-KR" altLang="en-US" sz="1400" spc="-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51440" y="2670690"/>
                <a:ext cx="26453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해당 지역의 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핫플레이스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결정 요인을 파악하여 쇠퇴 진행 지역과 노후 지역의 </a:t>
                </a:r>
                <a:r>
                  <a:rPr lang="ko-KR" altLang="en-US" sz="1200" dirty="0" err="1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핫플레이스를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활용한 활성화 방안 수립 시 활용할 정보 마련 </a:t>
                </a:r>
                <a:endParaRPr lang="en-US" altLang="ko-KR" sz="12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 flipH="1">
              <a:off x="6155563" y="2370785"/>
              <a:ext cx="2644129" cy="1477323"/>
              <a:chOff x="252624" y="2361774"/>
              <a:chExt cx="2644129" cy="1477323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571901" y="2361774"/>
                <a:ext cx="23248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00" smtClean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쇠퇴 진행 지역에 대한 정보</a:t>
                </a:r>
                <a:endParaRPr lang="ko-KR" altLang="en-US" sz="1400" spc="-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2624" y="2638768"/>
                <a:ext cx="26183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임대료 </a:t>
                </a:r>
                <a:r>
                  <a:rPr lang="ko-KR" altLang="en-US" sz="120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상승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견제를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위한 정책 구축</a:t>
                </a:r>
                <a:endParaRPr lang="en-US" altLang="ko-KR" sz="12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dirty="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공방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카페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,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전시회 등 문화적 특수성을 반영한 차별적 공간 조성</a:t>
                </a:r>
                <a:endParaRPr lang="en-US" altLang="ko-KR" sz="12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SNS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를 활용한 지역 홍보 활성화 </a:t>
                </a:r>
                <a:endParaRPr lang="en-US" altLang="ko-KR" sz="120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flipH="1">
              <a:off x="6066137" y="3887782"/>
              <a:ext cx="2337738" cy="1582685"/>
              <a:chOff x="674198" y="2361774"/>
              <a:chExt cx="2337738" cy="158268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807960" y="2361774"/>
                <a:ext cx="2088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00" smtClean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노후된 지역에 대한 정보 </a:t>
                </a:r>
                <a:endParaRPr lang="ko-KR" altLang="en-US" sz="1400" spc="-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74198" y="2744130"/>
                <a:ext cx="23377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문화 자원이 부족한 </a:t>
                </a:r>
                <a:r>
                  <a:rPr lang="ko-KR" altLang="en-US" sz="120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지역의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경우 </a:t>
                </a:r>
                <a:r>
                  <a:rPr lang="ko-KR" altLang="en-US" sz="1200" dirty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대규모 자원을 투입한 </a:t>
                </a:r>
                <a:r>
                  <a:rPr lang="ko-KR" altLang="en-US" sz="120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지역 </a:t>
                </a:r>
                <a:r>
                  <a:rPr lang="ko-KR" altLang="en-US" sz="12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개발</a:t>
                </a:r>
                <a:endParaRPr lang="en-US" altLang="ko-KR" sz="1200" smtClean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200" spc="-1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IT</a:t>
                </a:r>
                <a:r>
                  <a:rPr lang="ko-KR" altLang="en-US" sz="1200" spc="-10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r>
                  <a:rPr lang="ko-KR" altLang="en-US" sz="1200" spc="-100" smtClean="0">
                    <a:solidFill>
                      <a:prstClr val="black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산업과 젊은 기업들을 유입하여 청년 인구 비율을 증가 </a:t>
                </a:r>
                <a:endParaRPr lang="ko-KR" altLang="en-US" sz="1200" spc="-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357" y="4073932"/>
              <a:ext cx="896012" cy="89601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8" y="2627951"/>
              <a:ext cx="758492" cy="7584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D01D2B9-4B49-402C-9175-0595975E09C8}"/>
              </a:ext>
            </a:extLst>
          </p:cNvPr>
          <p:cNvSpPr txBox="1"/>
          <p:nvPr/>
        </p:nvSpPr>
        <p:spPr>
          <a:xfrm>
            <a:off x="1290860" y="1198388"/>
            <a:ext cx="74738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핫플레이스의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쇠퇴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양상 파악하여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 정책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위한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자료로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화살표: 오른쪽 15">
            <a:extLst>
              <a:ext uri="{FF2B5EF4-FFF2-40B4-BE49-F238E27FC236}">
                <a16:creationId xmlns="" xmlns:a16="http://schemas.microsoft.com/office/drawing/2014/main" id="{93E9E2D1-D571-4C00-8B71-61C9A546F711}"/>
              </a:ext>
            </a:extLst>
          </p:cNvPr>
          <p:cNvSpPr/>
          <p:nvPr/>
        </p:nvSpPr>
        <p:spPr>
          <a:xfrm rot="5400000">
            <a:off x="2048104" y="5532610"/>
            <a:ext cx="690789" cy="4868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51">
            <a:extLst>
              <a:ext uri="{FF2B5EF4-FFF2-40B4-BE49-F238E27FC236}">
                <a16:creationId xmlns="" xmlns:a16="http://schemas.microsoft.com/office/drawing/2014/main" id="{A07BE067-32CA-49D3-8A24-2846E237E347}"/>
              </a:ext>
            </a:extLst>
          </p:cNvPr>
          <p:cNvSpPr/>
          <p:nvPr/>
        </p:nvSpPr>
        <p:spPr>
          <a:xfrm>
            <a:off x="513580" y="6262022"/>
            <a:ext cx="3923409" cy="322319"/>
          </a:xfrm>
          <a:prstGeom prst="roundRect">
            <a:avLst/>
          </a:prstGeom>
          <a:solidFill>
            <a:srgbClr val="F4A39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C3D3B4F-37D1-4EEE-B23C-C5A15746EAF9}"/>
              </a:ext>
            </a:extLst>
          </p:cNvPr>
          <p:cNvSpPr txBox="1"/>
          <p:nvPr/>
        </p:nvSpPr>
        <p:spPr>
          <a:xfrm>
            <a:off x="5027763" y="6298215"/>
            <a:ext cx="408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/>
                </a:solidFill>
                <a:latin typeface="에스코어 드림 4 Regular" pitchFamily="34" charset="-127"/>
                <a:ea typeface="에스코어 드림 4 Regular" pitchFamily="34" charset="-127"/>
              </a:rPr>
              <a:t>젠트리피케이션의</a:t>
            </a:r>
            <a:r>
              <a:rPr lang="ko-KR" altLang="en-US" dirty="0">
                <a:solidFill>
                  <a:prstClr val="black"/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에스코어 드림 4 Regular" pitchFamily="34" charset="-127"/>
                <a:ea typeface="에스코어 드림 4 Regular" pitchFamily="34" charset="-127"/>
              </a:rPr>
              <a:t>부정적</a:t>
            </a:r>
            <a:r>
              <a:rPr lang="ko-KR" altLang="en-US" dirty="0">
                <a:solidFill>
                  <a:prstClr val="black"/>
                </a:solidFill>
                <a:latin typeface="에스코어 드림 4 Regular" pitchFamily="34" charset="-127"/>
                <a:ea typeface="에스코어 드림 4 Regular" pitchFamily="34" charset="-127"/>
              </a:rPr>
              <a:t> 영향 최소화</a:t>
            </a:r>
          </a:p>
        </p:txBody>
      </p:sp>
      <p:sp>
        <p:nvSpPr>
          <p:cNvPr id="43" name="화살표: 오른쪽 15">
            <a:extLst>
              <a:ext uri="{FF2B5EF4-FFF2-40B4-BE49-F238E27FC236}">
                <a16:creationId xmlns="" xmlns:a16="http://schemas.microsoft.com/office/drawing/2014/main" id="{93E9E2D1-D571-4C00-8B71-61C9A546F711}"/>
              </a:ext>
            </a:extLst>
          </p:cNvPr>
          <p:cNvSpPr/>
          <p:nvPr/>
        </p:nvSpPr>
        <p:spPr>
          <a:xfrm rot="5400000">
            <a:off x="6814092" y="5532610"/>
            <a:ext cx="690789" cy="48684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BEF3A6B0-2EE0-4FBF-880D-83320C10FBF6}"/>
              </a:ext>
            </a:extLst>
          </p:cNvPr>
          <p:cNvSpPr txBox="1"/>
          <p:nvPr/>
        </p:nvSpPr>
        <p:spPr>
          <a:xfrm>
            <a:off x="467531" y="6260883"/>
            <a:ext cx="4087994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itchFamily="34" charset="-127"/>
                <a:ea typeface="에스코어 드림 4 Regular" pitchFamily="34" charset="-127"/>
              </a:rPr>
              <a:t>젠트리피케이션의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에스코어 드림 4 Regular" pitchFamily="34" charset="-127"/>
                <a:ea typeface="에스코어 드림 4 Regular" pitchFamily="34" charset="-127"/>
              </a:rPr>
              <a:t>긍정적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영향 극대화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1009327" y="2272772"/>
            <a:ext cx="2281501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587796" y="3783156"/>
            <a:ext cx="2527520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6280574" y="2256327"/>
            <a:ext cx="2281501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6304438" y="3782482"/>
            <a:ext cx="2063160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9" t="2476" r="52942" b="70500"/>
          <a:stretch/>
        </p:blipFill>
        <p:spPr>
          <a:xfrm>
            <a:off x="4979761" y="2366976"/>
            <a:ext cx="1091903" cy="10825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949" b="89316" l="2667" r="24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65" r="72937" b="8315"/>
          <a:stretch/>
        </p:blipFill>
        <p:spPr>
          <a:xfrm>
            <a:off x="4865213" y="3977059"/>
            <a:ext cx="1041317" cy="9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588373" y="1743610"/>
            <a:ext cx="2550243" cy="318541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72067" y="322493"/>
              <a:ext cx="492815" cy="484561"/>
              <a:chOff x="3607521" y="3303912"/>
              <a:chExt cx="1022841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07521" y="3445434"/>
                <a:ext cx="967211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06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650257" y="333940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smtClean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한계 및 참고 문헌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D01D2B9-4B49-402C-9175-0595975E09C8}"/>
              </a:ext>
            </a:extLst>
          </p:cNvPr>
          <p:cNvSpPr txBox="1"/>
          <p:nvPr/>
        </p:nvSpPr>
        <p:spPr>
          <a:xfrm>
            <a:off x="588373" y="1217872"/>
            <a:ext cx="8091432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20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한계 </a:t>
            </a:r>
            <a:endParaRPr lang="en-US" altLang="ko-KR" sz="2000" dirty="0" smtClean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600" dirty="0" smtClean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수집의 질적 양적 한계 </a:t>
            </a:r>
            <a:endParaRPr lang="en-US" altLang="ko-KR" sz="1400" dirty="0" smtClean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400" dirty="0" smtClean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변수에 관한 </a:t>
            </a:r>
            <a:r>
              <a:rPr lang="ko-KR" altLang="en-US" sz="14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시계열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 수집 시 지역과 기간의 단위가 다양하여 가장 큰 단위의 지역</a:t>
            </a:r>
            <a:r>
              <a:rPr lang="en-US" altLang="ko-KR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자치구</a:t>
            </a:r>
            <a:r>
              <a:rPr lang="en-US" altLang="ko-KR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기간</a:t>
            </a:r>
            <a:r>
              <a:rPr lang="en-US" altLang="ko-KR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연도</a:t>
            </a:r>
            <a:r>
              <a:rPr lang="en-US" altLang="ko-KR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기준으로 시각화 및 분석을 진행해야 했으므로 추후 </a:t>
            </a:r>
            <a:r>
              <a:rPr lang="ko-KR" altLang="en-US" sz="14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동별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월 단위의 </a:t>
            </a:r>
            <a:r>
              <a:rPr lang="ko-KR" altLang="en-US" sz="14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시계열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데이터를 </a:t>
            </a:r>
            <a:r>
              <a:rPr lang="ko-KR" altLang="en-US" sz="14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확보함으로서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상세한 </a:t>
            </a:r>
            <a:r>
              <a:rPr lang="ko-KR" altLang="en-US" sz="14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대시보드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구현과 분석의 질적 향상이 가능할 것으로 보임 </a:t>
            </a:r>
            <a:endParaRPr lang="en-US" altLang="ko-KR" sz="1400" dirty="0" smtClean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2000" dirty="0" smtClean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 문헌</a:t>
            </a:r>
            <a:endParaRPr lang="en-US" altLang="ko-KR" sz="2000" dirty="0" smtClean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IDATAU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정보기획단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 분석결과 보고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2016.08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도혜원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변병설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서촌의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요인분석 연구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국토지리학회지 제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51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2017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이기훈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이수기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천상현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서울시 상업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발생 주거지역의 입지적 요인과 변화특성 분석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김태경 외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생성 조건 및 쇠퇴 이동에 관한 연구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2018.06</a:t>
            </a:r>
            <a:endParaRPr lang="en-US" altLang="ko-KR" sz="10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이진희 외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도시경제기반형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지표개발 및 활용방안 연구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2018.11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홍인기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우후죽순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‘0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리단길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뜨는 만큼 지는 속도도 빠른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핫플레이스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한국일보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2019.05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신진주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샤로수길에서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익선동으로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… 20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 여성 발길 따라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핫플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바뀐다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아시아타임즈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2019.06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ISEOULU &lt;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성수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지앵을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꿈꾸다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2019.09</a:t>
            </a:r>
            <a:endParaRPr lang="en-US" altLang="ko-KR" sz="10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이정동 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도시재생사업에서 </a:t>
            </a:r>
            <a:r>
              <a:rPr lang="ko-KR" altLang="en-US" sz="1000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</a:t>
            </a:r>
            <a:r>
              <a:rPr lang="ko-KR" altLang="en-US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발생 요인 분석</a:t>
            </a:r>
            <a:r>
              <a:rPr lang="en-US" altLang="ko-KR" sz="1000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&gt; 2019.10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김성우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</a:t>
            </a: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 떠난 경리단길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..’</a:t>
            </a:r>
            <a:r>
              <a:rPr lang="ko-KR" altLang="en-US" sz="10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맛집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 39</a:t>
            </a: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곳 중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곳만 남았다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서울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0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젠트리피케이션에</a:t>
            </a:r>
            <a:r>
              <a:rPr lang="ko-KR" altLang="en-US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바래다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]&gt; </a:t>
            </a:r>
            <a:r>
              <a:rPr lang="ko-KR" altLang="en-US" sz="1000" dirty="0" err="1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해럴드경제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0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2020.04</a:t>
            </a:r>
            <a:endParaRPr lang="en-US" altLang="ko-KR" sz="1000" dirty="0" smtClean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8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21272" y="322493"/>
              <a:ext cx="643133" cy="484561"/>
              <a:chOff x="3502097" y="3303912"/>
              <a:chExt cx="1334827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02097" y="3453359"/>
                <a:ext cx="1334827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01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10391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주제선정 및 목표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921477" y="5231398"/>
            <a:ext cx="929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가치 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30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82A72F61-18B8-4D96-AB4B-8B48CABFB565}"/>
              </a:ext>
            </a:extLst>
          </p:cNvPr>
          <p:cNvSpPr/>
          <p:nvPr/>
        </p:nvSpPr>
        <p:spPr>
          <a:xfrm>
            <a:off x="649692" y="3488491"/>
            <a:ext cx="4184923" cy="3082884"/>
          </a:xfrm>
          <a:prstGeom prst="roundRect">
            <a:avLst>
              <a:gd name="adj" fmla="val 1321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EA49057-0753-48C7-83A2-E7DBB849E5E5}"/>
              </a:ext>
            </a:extLst>
          </p:cNvPr>
          <p:cNvSpPr txBox="1"/>
          <p:nvPr/>
        </p:nvSpPr>
        <p:spPr>
          <a:xfrm>
            <a:off x="2246190" y="1288048"/>
            <a:ext cx="6431649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spc="-150" dirty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도심 인근의 낙후지역이 활성화되면서 외부인과 돈이 유입되고</a:t>
            </a:r>
            <a:r>
              <a:rPr lang="en-US" altLang="ko-KR" b="0" i="0" spc="-150" dirty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b="0" i="0" spc="-150" dirty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임대료 상승 등으로 원주민이 밀려나는 현상</a:t>
            </a:r>
            <a:endParaRPr lang="ko-KR" altLang="en-US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2077" y="1354211"/>
            <a:ext cx="2292751" cy="707886"/>
            <a:chOff x="162077" y="1354211"/>
            <a:chExt cx="2292751" cy="70788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08297" y="1354211"/>
              <a:ext cx="1600311" cy="35394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264786B-1609-4A22-90C8-E4169D47ACCC}"/>
                </a:ext>
              </a:extLst>
            </p:cNvPr>
            <p:cNvSpPr txBox="1"/>
            <p:nvPr/>
          </p:nvSpPr>
          <p:spPr>
            <a:xfrm>
              <a:off x="162077" y="1354211"/>
              <a:ext cx="2292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젠트리피케이션</a:t>
              </a:r>
              <a:endParaRPr lang="en-US" altLang="ko-KR" sz="2000" spc="-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en-US" altLang="ko-KR" sz="2000" spc="-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(gentrification)</a:t>
              </a:r>
              <a:endParaRPr lang="ko-KR" altLang="en-US" sz="2000" spc="-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62077" y="2336744"/>
            <a:ext cx="7888363" cy="877100"/>
            <a:chOff x="162077" y="2336744"/>
            <a:chExt cx="7888363" cy="87710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757531" y="2476982"/>
              <a:ext cx="1101843" cy="3253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9E406A5B-1633-44F9-87F7-E53501614601}"/>
                </a:ext>
              </a:extLst>
            </p:cNvPr>
            <p:cNvGrpSpPr/>
            <p:nvPr/>
          </p:nvGrpSpPr>
          <p:grpSpPr>
            <a:xfrm>
              <a:off x="162077" y="2336744"/>
              <a:ext cx="7888363" cy="877100"/>
              <a:chOff x="162076" y="2365341"/>
              <a:chExt cx="7888363" cy="8771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7AC55D6E-38A5-4989-A411-746852EDEC17}"/>
                  </a:ext>
                </a:extLst>
              </p:cNvPr>
              <p:cNvSpPr txBox="1"/>
              <p:nvPr/>
            </p:nvSpPr>
            <p:spPr>
              <a:xfrm>
                <a:off x="162076" y="2505579"/>
                <a:ext cx="229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2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진행 과정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40CD1AB7-785C-4630-A716-0D81A8FE957D}"/>
                  </a:ext>
                </a:extLst>
              </p:cNvPr>
              <p:cNvSpPr txBox="1"/>
              <p:nvPr/>
            </p:nvSpPr>
            <p:spPr>
              <a:xfrm>
                <a:off x="1618790" y="2365341"/>
                <a:ext cx="6431649" cy="877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지역 개성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정체성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) 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확립 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 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유동인구 상승 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 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임대료 상승 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프랜차이즈점 수 증가 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 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상업지구화 </a:t>
                </a:r>
                <a:r>
                  <a:rPr lang="en-US" altLang="ko-KR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&gt; </a:t>
                </a:r>
                <a:r>
                  <a:rPr lang="ko-KR" altLang="en-US" spc="-15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지역 개성 상실 </a:t>
                </a: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910869" y="3920436"/>
            <a:ext cx="2292751" cy="400110"/>
            <a:chOff x="5306714" y="3948664"/>
            <a:chExt cx="2292751" cy="40011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900913" y="3948664"/>
              <a:ext cx="1085993" cy="35394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A95A6D19-E701-4E83-BBB2-6456A5C93940}"/>
                </a:ext>
              </a:extLst>
            </p:cNvPr>
            <p:cNvSpPr txBox="1"/>
            <p:nvPr/>
          </p:nvSpPr>
          <p:spPr>
            <a:xfrm>
              <a:off x="5306714" y="3948664"/>
              <a:ext cx="2292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진행 지역 </a:t>
              </a:r>
              <a:endParaRPr lang="en-US" altLang="ko-KR" sz="2000" spc="-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F26D07F-A758-4EA1-B95F-DD4601CF6304}"/>
              </a:ext>
            </a:extLst>
          </p:cNvPr>
          <p:cNvSpPr txBox="1"/>
          <p:nvPr/>
        </p:nvSpPr>
        <p:spPr>
          <a:xfrm>
            <a:off x="4717099" y="4400401"/>
            <a:ext cx="451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  신사동 가로수길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홍대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연남동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망원동</a:t>
            </a:r>
            <a:r>
              <a:rPr lang="en-US" altLang="ko-KR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endParaRPr lang="en-US" altLang="ko-KR" sz="1600" spc="-15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pc="-15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성수동</a:t>
            </a:r>
            <a:r>
              <a:rPr lang="en-US" altLang="ko-KR" sz="1600" spc="-15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경리단길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서촌</a:t>
            </a:r>
            <a:r>
              <a:rPr lang="en-US" altLang="ko-KR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인사동 등 소위 뜨는 상권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8A7545C8-F47F-4ECC-80CB-0775D5644243}"/>
              </a:ext>
            </a:extLst>
          </p:cNvPr>
          <p:cNvCxnSpPr>
            <a:cxnSpLocks/>
          </p:cNvCxnSpPr>
          <p:nvPr/>
        </p:nvCxnSpPr>
        <p:spPr>
          <a:xfrm>
            <a:off x="7711430" y="5135145"/>
            <a:ext cx="122511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543" y="322493"/>
              <a:ext cx="558115" cy="484561"/>
              <a:chOff x="3548323" y="3303912"/>
              <a:chExt cx="1158372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8323" y="3445434"/>
                <a:ext cx="1158372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01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2774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주제선정 및 목표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7" y="537298"/>
            <a:ext cx="89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5D9B854-6F16-47A2-BFF5-3EE0800AED96}"/>
              </a:ext>
            </a:extLst>
          </p:cNvPr>
          <p:cNvSpPr txBox="1"/>
          <p:nvPr/>
        </p:nvSpPr>
        <p:spPr>
          <a:xfrm>
            <a:off x="562742" y="1257754"/>
            <a:ext cx="811803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pc="-15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젠트리피케이션 관련 변수들의 변화 추이를 사용하여 핫플레이스의</a:t>
            </a:r>
            <a:r>
              <a:rPr lang="ko-KR" altLang="en-US" b="0" i="0" spc="-150" smtClean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쇠퇴</a:t>
            </a:r>
            <a:r>
              <a:rPr lang="en-US" altLang="ko-KR" b="0" i="0" spc="-150" smtClean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b="0" i="0" spc="-150" smtClean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발달 징후를 한눈에 파악할 수 있는 </a:t>
            </a:r>
            <a:r>
              <a:rPr lang="ko-KR" altLang="en-US" b="0" i="0" spc="-150" dirty="0">
                <a:solidFill>
                  <a:schemeClr val="accent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 </a:t>
            </a:r>
            <a:r>
              <a:rPr lang="ko-KR" altLang="en-US" b="0" i="0" spc="-150" dirty="0" err="1">
                <a:solidFill>
                  <a:schemeClr val="accent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젠트리피케이션</a:t>
            </a:r>
            <a:r>
              <a:rPr lang="ko-KR" altLang="en-US" b="0" i="0" spc="-150" dirty="0">
                <a:solidFill>
                  <a:schemeClr val="accent1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0" i="0" spc="-150">
                <a:solidFill>
                  <a:schemeClr val="accent5">
                    <a:lumMod val="5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대시보드</a:t>
            </a:r>
            <a:r>
              <a:rPr lang="ko-KR" altLang="en-US" b="0" i="0" spc="-15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ko-KR" altLang="en-US" b="0" i="0" spc="-150" smtClean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</a:t>
            </a:r>
            <a:endParaRPr lang="en-US" altLang="ko-KR" b="0" i="0" spc="-150" smtClean="0">
              <a:solidFill>
                <a:srgbClr val="202122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smtClean="0">
                <a:solidFill>
                  <a:srgbClr val="2021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pc="-150" smtClean="0">
                <a:solidFill>
                  <a:srgbClr val="2021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쇠퇴하고 </a:t>
            </a:r>
            <a:r>
              <a:rPr lang="ko-KR" altLang="en-US" spc="-150">
                <a:solidFill>
                  <a:srgbClr val="2021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있는 도심의 재활성화와 핫플레이스를 통한 도시재생을 위한 정책의 일환으로 </a:t>
            </a:r>
            <a:r>
              <a:rPr lang="ko-KR" altLang="en-US" spc="-150" smtClean="0">
                <a:solidFill>
                  <a:srgbClr val="20212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활용하여 젠트리피케이션의 </a:t>
            </a:r>
            <a:r>
              <a:rPr lang="ko-KR" altLang="en-US" b="0" i="0" spc="-150" dirty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부정적 영향을 최소화하면서 긍정적 영향을 극대화할 수 있는 </a:t>
            </a:r>
            <a:r>
              <a:rPr lang="ko-KR" altLang="en-US" b="0" i="0" spc="-15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방향을 </a:t>
            </a:r>
            <a:r>
              <a:rPr lang="ko-KR" altLang="en-US" b="0" i="0" spc="-150" smtClean="0">
                <a:solidFill>
                  <a:srgbClr val="20212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제시하고자 함 </a:t>
            </a:r>
            <a:endParaRPr lang="ko-KR" altLang="en-US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19C5BB54-13E3-4765-AD44-5758C22DB432}"/>
              </a:ext>
            </a:extLst>
          </p:cNvPr>
          <p:cNvGrpSpPr/>
          <p:nvPr/>
        </p:nvGrpSpPr>
        <p:grpSpPr>
          <a:xfrm>
            <a:off x="1007122" y="3663882"/>
            <a:ext cx="7500212" cy="2097473"/>
            <a:chOff x="1310358" y="3941553"/>
            <a:chExt cx="7064289" cy="2097473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6B8B7BB-70D1-4EE8-9F18-A171C982B5FC}"/>
                </a:ext>
              </a:extLst>
            </p:cNvPr>
            <p:cNvSpPr txBox="1"/>
            <p:nvPr/>
          </p:nvSpPr>
          <p:spPr>
            <a:xfrm>
              <a:off x="1310358" y="4616183"/>
              <a:ext cx="2024640" cy="36933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/>
              <a:r>
                <a:rPr lang="ko-KR" altLang="en-US" spc="-150" dirty="0">
                  <a:solidFill>
                    <a:srgbClr val="002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유동인구 증가</a:t>
              </a:r>
              <a:r>
                <a:rPr lang="en-US" altLang="ko-KR" spc="-150" dirty="0">
                  <a:solidFill>
                    <a:srgbClr val="00206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endParaRPr lang="ko-KR" altLang="en-US" spc="-150" dirty="0">
                <a:solidFill>
                  <a:srgbClr val="00206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77C6CA2B-5EF8-4A0E-AAB7-7C9E941C5FEB}"/>
                </a:ext>
              </a:extLst>
            </p:cNvPr>
            <p:cNvGrpSpPr/>
            <p:nvPr/>
          </p:nvGrpSpPr>
          <p:grpSpPr>
            <a:xfrm>
              <a:off x="1497306" y="3941553"/>
              <a:ext cx="6877341" cy="2097473"/>
              <a:chOff x="1462705" y="4043861"/>
              <a:chExt cx="6877341" cy="2097473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367E7679-4706-497F-A546-2464439E02C3}"/>
                  </a:ext>
                </a:extLst>
              </p:cNvPr>
              <p:cNvSpPr txBox="1"/>
              <p:nvPr/>
            </p:nvSpPr>
            <p:spPr>
              <a:xfrm>
                <a:off x="5939238" y="4043861"/>
                <a:ext cx="1904962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부동산 투기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678E60A6-2475-40E9-B3A6-E335955736FB}"/>
                  </a:ext>
                </a:extLst>
              </p:cNvPr>
              <p:cNvSpPr txBox="1"/>
              <p:nvPr/>
            </p:nvSpPr>
            <p:spPr>
              <a:xfrm>
                <a:off x="1529804" y="4150195"/>
                <a:ext cx="1904962" cy="369332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ko-KR" altLang="en-US" sz="1800" spc="-150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지역상권 활성화</a:t>
                </a:r>
                <a:r>
                  <a:rPr lang="en-US" altLang="ko-KR" sz="1800" spc="-150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ko-KR" alt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1AEB6BDC-A468-495B-A0C3-B59494663EF5}"/>
                  </a:ext>
                </a:extLst>
              </p:cNvPr>
              <p:cNvSpPr txBox="1"/>
              <p:nvPr/>
            </p:nvSpPr>
            <p:spPr>
              <a:xfrm>
                <a:off x="1462705" y="5751474"/>
                <a:ext cx="1650744" cy="369332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ko-KR" altLang="en-US" sz="1800" spc="-150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부동산 가치상승</a:t>
                </a:r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2AAA01F5-07E2-49B3-90BB-92AFCB1E3DBB}"/>
                  </a:ext>
                </a:extLst>
              </p:cNvPr>
              <p:cNvSpPr txBox="1"/>
              <p:nvPr/>
            </p:nvSpPr>
            <p:spPr>
              <a:xfrm>
                <a:off x="1768268" y="5194161"/>
                <a:ext cx="1183260" cy="369332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ko-KR" altLang="en-US" sz="1800" spc="-150" dirty="0">
                    <a:solidFill>
                      <a:srgbClr val="00206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공실 감소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2B37E2BF-8086-4B38-A30E-6BBD5904BA79}"/>
                  </a:ext>
                </a:extLst>
              </p:cNvPr>
              <p:cNvSpPr txBox="1"/>
              <p:nvPr/>
            </p:nvSpPr>
            <p:spPr>
              <a:xfrm>
                <a:off x="5632034" y="4526497"/>
                <a:ext cx="2708012" cy="646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pc="-15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임대료 상승에 따른 </a:t>
                </a:r>
                <a:endParaRPr lang="en-US" altLang="ko-KR" spc="-150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pc="-15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저소득층의 비자발적 이주</a:t>
                </a:r>
                <a:endParaRPr lang="ko-KR" alt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63270B4A-5F47-4A58-9AC2-9691566388A0}"/>
                  </a:ext>
                </a:extLst>
              </p:cNvPr>
              <p:cNvSpPr txBox="1"/>
              <p:nvPr/>
            </p:nvSpPr>
            <p:spPr>
              <a:xfrm>
                <a:off x="6107285" y="5772002"/>
                <a:ext cx="1904962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ko-KR" altLang="en-US" spc="-15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임차인 간의 갈등</a:t>
                </a:r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9D612546-E57B-4556-8533-75D2E9AB22BC}"/>
                  </a:ext>
                </a:extLst>
              </p:cNvPr>
              <p:cNvSpPr txBox="1"/>
              <p:nvPr/>
            </p:nvSpPr>
            <p:spPr>
              <a:xfrm>
                <a:off x="6050305" y="5287749"/>
                <a:ext cx="228974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ko-KR" altLang="en-US" spc="-150" dirty="0">
                    <a:solidFill>
                      <a:srgbClr val="FF0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주거 환경의 악화</a:t>
                </a:r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E306B314-CFCE-4F1C-B0EF-0519A545F439}"/>
                  </a:ext>
                </a:extLst>
              </p:cNvPr>
              <p:cNvSpPr txBox="1"/>
              <p:nvPr/>
            </p:nvSpPr>
            <p:spPr>
              <a:xfrm>
                <a:off x="3313359" y="4812825"/>
                <a:ext cx="229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200" dirty="0">
                    <a:solidFill>
                      <a:srgbClr val="00206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긍정적</a:t>
                </a:r>
                <a:r>
                  <a:rPr lang="en-US" altLang="ko-KR" sz="2000" spc="-2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/</a:t>
                </a:r>
                <a:r>
                  <a:rPr lang="ko-KR" altLang="en-US" sz="2000" spc="-200" dirty="0">
                    <a:solidFill>
                      <a:srgbClr val="FF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부정적</a:t>
                </a:r>
                <a:r>
                  <a:rPr lang="ko-KR" altLang="en-US" sz="2000" spc="-2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측면</a:t>
                </a:r>
                <a:endParaRPr lang="en-US" altLang="ko-KR" sz="2000" spc="-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68622F7E-C430-4C7E-BACE-114F0A73C62F}"/>
                  </a:ext>
                </a:extLst>
              </p:cNvPr>
              <p:cNvSpPr/>
              <p:nvPr/>
            </p:nvSpPr>
            <p:spPr>
              <a:xfrm rot="2700000" flipH="1">
                <a:off x="3837355" y="4368891"/>
                <a:ext cx="1321959" cy="1321959"/>
              </a:xfrm>
              <a:prstGeom prst="rect">
                <a:avLst/>
              </a:prstGeom>
              <a:noFill/>
              <a:ln w="127000">
                <a:solidFill>
                  <a:schemeClr val="bg1">
                    <a:lumMod val="65000"/>
                    <a:alpha val="3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28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958" y="322493"/>
              <a:ext cx="557283" cy="484561"/>
              <a:chOff x="3549182" y="3303912"/>
              <a:chExt cx="1156645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9182" y="3497139"/>
                <a:ext cx="1156645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623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설정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4DB5489F-1D10-48D4-8A58-7EDEE2160002}"/>
              </a:ext>
            </a:extLst>
          </p:cNvPr>
          <p:cNvGrpSpPr/>
          <p:nvPr/>
        </p:nvGrpSpPr>
        <p:grpSpPr>
          <a:xfrm>
            <a:off x="353707" y="1313092"/>
            <a:ext cx="4323216" cy="2157655"/>
            <a:chOff x="637315" y="1497769"/>
            <a:chExt cx="4763360" cy="2050427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03E3A27F-856E-4FB2-AC65-A497A6B33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7" b="32720"/>
            <a:stretch/>
          </p:blipFill>
          <p:spPr>
            <a:xfrm>
              <a:off x="637315" y="1497769"/>
              <a:ext cx="4763360" cy="2050427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="" xmlns:a16="http://schemas.microsoft.com/office/drawing/2014/main" id="{1CD01EAA-7E68-4866-B182-E3E1884C30D6}"/>
                </a:ext>
              </a:extLst>
            </p:cNvPr>
            <p:cNvSpPr/>
            <p:nvPr/>
          </p:nvSpPr>
          <p:spPr>
            <a:xfrm>
              <a:off x="2893969" y="2276434"/>
              <a:ext cx="1451270" cy="202128"/>
            </a:xfrm>
            <a:prstGeom prst="roundRect">
              <a:avLst/>
            </a:prstGeom>
            <a:solidFill>
              <a:srgbClr val="F4A39A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="" xmlns:a16="http://schemas.microsoft.com/office/drawing/2014/main" id="{43AA1CD7-4B52-4F54-B9D8-FB22D6126E55}"/>
                </a:ext>
              </a:extLst>
            </p:cNvPr>
            <p:cNvSpPr/>
            <p:nvPr/>
          </p:nvSpPr>
          <p:spPr>
            <a:xfrm>
              <a:off x="2111256" y="3309803"/>
              <a:ext cx="536694" cy="238393"/>
            </a:xfrm>
            <a:prstGeom prst="roundRect">
              <a:avLst/>
            </a:prstGeom>
            <a:solidFill>
              <a:srgbClr val="F4A39A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7E07D3D7-B5A8-46AD-B242-0F4B25FF4D73}"/>
              </a:ext>
            </a:extLst>
          </p:cNvPr>
          <p:cNvGrpSpPr/>
          <p:nvPr/>
        </p:nvGrpSpPr>
        <p:grpSpPr>
          <a:xfrm>
            <a:off x="239349" y="3452193"/>
            <a:ext cx="4437573" cy="1240631"/>
            <a:chOff x="5704030" y="3337639"/>
            <a:chExt cx="5441152" cy="1501270"/>
          </a:xfrm>
        </p:grpSpPr>
        <p:pic>
          <p:nvPicPr>
            <p:cNvPr id="34" name="그림 33">
              <a:extLst>
                <a:ext uri="{FF2B5EF4-FFF2-40B4-BE49-F238E27FC236}">
                  <a16:creationId xmlns="" xmlns:a16="http://schemas.microsoft.com/office/drawing/2014/main" id="{76911682-4F1F-4957-9EE0-9436C0B94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030" y="3337639"/>
              <a:ext cx="5441152" cy="1501270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="" xmlns:a16="http://schemas.microsoft.com/office/drawing/2014/main" id="{3F7E9227-BBD8-4146-A163-AFCA5B4EFB92}"/>
                </a:ext>
              </a:extLst>
            </p:cNvPr>
            <p:cNvSpPr/>
            <p:nvPr/>
          </p:nvSpPr>
          <p:spPr>
            <a:xfrm>
              <a:off x="5867586" y="3590545"/>
              <a:ext cx="619468" cy="260127"/>
            </a:xfrm>
            <a:prstGeom prst="roundRect">
              <a:avLst/>
            </a:prstGeom>
            <a:solidFill>
              <a:srgbClr val="F4A39A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8F96A66A-50DE-4F51-8712-FF0878CA9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53" b="58104"/>
          <a:stretch/>
        </p:blipFill>
        <p:spPr>
          <a:xfrm>
            <a:off x="205772" y="4642709"/>
            <a:ext cx="4576540" cy="10522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D7484923-22C3-4B29-989D-2C7A8BE51BD7}"/>
              </a:ext>
            </a:extLst>
          </p:cNvPr>
          <p:cNvSpPr/>
          <p:nvPr/>
        </p:nvSpPr>
        <p:spPr>
          <a:xfrm>
            <a:off x="409042" y="4871356"/>
            <a:ext cx="373161" cy="130097"/>
          </a:xfrm>
          <a:prstGeom prst="roundRect">
            <a:avLst/>
          </a:prstGeom>
          <a:solidFill>
            <a:srgbClr val="F4A39A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13E2FDF8-9E7E-47B6-A8A8-32BC76FB6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89" y="5864786"/>
            <a:ext cx="4412533" cy="411127"/>
          </a:xfrm>
          <a:prstGeom prst="rect">
            <a:avLst/>
          </a:prstGeom>
        </p:spPr>
      </p:pic>
      <p:grpSp>
        <p:nvGrpSpPr>
          <p:cNvPr id="41" name="그룹 1002">
            <a:extLst>
              <a:ext uri="{FF2B5EF4-FFF2-40B4-BE49-F238E27FC236}">
                <a16:creationId xmlns="" xmlns:a16="http://schemas.microsoft.com/office/drawing/2014/main" id="{0848F694-7A1F-4AE9-8ECC-BFFE3A8D5FAD}"/>
              </a:ext>
            </a:extLst>
          </p:cNvPr>
          <p:cNvGrpSpPr/>
          <p:nvPr/>
        </p:nvGrpSpPr>
        <p:grpSpPr>
          <a:xfrm>
            <a:off x="284577" y="5773930"/>
            <a:ext cx="4307611" cy="45719"/>
            <a:chOff x="1800000" y="4841229"/>
            <a:chExt cx="3342857" cy="36571"/>
          </a:xfrm>
        </p:grpSpPr>
        <p:pic>
          <p:nvPicPr>
            <p:cNvPr id="42" name="Object 8">
              <a:extLst>
                <a:ext uri="{FF2B5EF4-FFF2-40B4-BE49-F238E27FC236}">
                  <a16:creationId xmlns="" xmlns:a16="http://schemas.microsoft.com/office/drawing/2014/main" id="{B1A543F9-86A6-473E-AAD4-BF5C107B8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800000" y="4841229"/>
              <a:ext cx="3342857" cy="36571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2D08C13D-FE7C-42A2-B2EB-911C8CAFE0E1}"/>
              </a:ext>
            </a:extLst>
          </p:cNvPr>
          <p:cNvGrpSpPr/>
          <p:nvPr/>
        </p:nvGrpSpPr>
        <p:grpSpPr>
          <a:xfrm>
            <a:off x="4015880" y="1613999"/>
            <a:ext cx="5668235" cy="4524315"/>
            <a:chOff x="5877426" y="1546746"/>
            <a:chExt cx="5668235" cy="4524315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1DC898C-3157-4F87-9132-D167C7C08DD4}"/>
                </a:ext>
              </a:extLst>
            </p:cNvPr>
            <p:cNvSpPr txBox="1"/>
            <p:nvPr/>
          </p:nvSpPr>
          <p:spPr>
            <a:xfrm>
              <a:off x="5877426" y="1546746"/>
              <a:ext cx="5668235" cy="452431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150" dirty="0" err="1">
                  <a:solidFill>
                    <a:schemeClr val="tx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젠트리피케이션과</a:t>
              </a: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유의미한 상관관계가 있는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9</a:t>
              </a:r>
              <a:r>
                <a:rPr lang="ko-KR" altLang="en-US" spc="-150" dirty="0" smtClean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가지</a:t>
              </a:r>
              <a:r>
                <a:rPr lang="ko-KR" altLang="en-US" b="1" spc="-150" dirty="0" smtClean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b="1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변수 </a:t>
              </a:r>
              <a:endParaRPr lang="en-US" altLang="ko-KR" b="1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endParaRPr lang="en-US" altLang="ko-KR" b="1" spc="-150" dirty="0">
                <a:solidFill>
                  <a:schemeClr val="tx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임대료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유동인구</a:t>
              </a:r>
              <a:endParaRPr lang="en-US" altLang="ko-KR" spc="-150" dirty="0" smtClean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세대 수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폐업기간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영업기간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식음료 관련 업종 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신설법인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전입</a:t>
              </a:r>
              <a:r>
                <a:rPr lang="en-US" altLang="ko-KR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</a:t>
              </a:r>
              <a:r>
                <a:rPr lang="ko-KR" altLang="en-US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전출자 수</a:t>
              </a:r>
              <a:endParaRPr lang="en-US" altLang="ko-KR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E8E6EB88-7DA5-40BD-BC67-C1E8CE5B1680}"/>
                </a:ext>
              </a:extLst>
            </p:cNvPr>
            <p:cNvSpPr/>
            <p:nvPr/>
          </p:nvSpPr>
          <p:spPr>
            <a:xfrm flipV="1">
              <a:off x="8051973" y="2381099"/>
              <a:ext cx="1319142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50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541" y="322493"/>
              <a:ext cx="558115" cy="484561"/>
              <a:chOff x="3548319" y="3303912"/>
              <a:chExt cx="1158372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8319" y="3515151"/>
                <a:ext cx="1158372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667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8138CD42-23F8-4BFA-8B8D-195AF5E5CA79}"/>
              </a:ext>
            </a:extLst>
          </p:cNvPr>
          <p:cNvGrpSpPr/>
          <p:nvPr/>
        </p:nvGrpSpPr>
        <p:grpSpPr>
          <a:xfrm>
            <a:off x="142493" y="1660875"/>
            <a:ext cx="4196159" cy="4020831"/>
            <a:chOff x="335114" y="1335161"/>
            <a:chExt cx="6715743" cy="491830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="" xmlns:a16="http://schemas.microsoft.com/office/drawing/2014/main" id="{847E06C8-5563-4EB1-B257-8AE73E05E19D}"/>
                </a:ext>
              </a:extLst>
            </p:cNvPr>
            <p:cNvSpPr/>
            <p:nvPr/>
          </p:nvSpPr>
          <p:spPr>
            <a:xfrm>
              <a:off x="750872" y="1335161"/>
              <a:ext cx="6299985" cy="361965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="" xmlns:a16="http://schemas.microsoft.com/office/drawing/2014/main" id="{23806A45-59D2-4A23-B9F5-839757C4A343}"/>
                </a:ext>
              </a:extLst>
            </p:cNvPr>
            <p:cNvSpPr/>
            <p:nvPr/>
          </p:nvSpPr>
          <p:spPr>
            <a:xfrm>
              <a:off x="335114" y="2258280"/>
              <a:ext cx="6601443" cy="3995189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AD129FB8-7121-40DB-9A04-ED011180137F}"/>
              </a:ext>
            </a:extLst>
          </p:cNvPr>
          <p:cNvGrpSpPr/>
          <p:nvPr/>
        </p:nvGrpSpPr>
        <p:grpSpPr>
          <a:xfrm>
            <a:off x="4184857" y="1588734"/>
            <a:ext cx="5079912" cy="4431983"/>
            <a:chOff x="5833845" y="837622"/>
            <a:chExt cx="6604152" cy="4431983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DDB6F1EA-BA70-43F5-AAB7-1ECA27B08DFF}"/>
                </a:ext>
              </a:extLst>
            </p:cNvPr>
            <p:cNvSpPr txBox="1"/>
            <p:nvPr/>
          </p:nvSpPr>
          <p:spPr>
            <a:xfrm>
              <a:off x="5833845" y="837622"/>
              <a:ext cx="6604152" cy="44319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서울시 </a:t>
              </a:r>
              <a:r>
                <a:rPr lang="ko-KR" altLang="en-US" sz="2000" spc="-150" dirty="0" err="1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열린데이터</a:t>
              </a:r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광장</a:t>
              </a:r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한국기업데이터</a:t>
              </a:r>
              <a:endPara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2000" spc="-150" dirty="0">
                <a:solidFill>
                  <a:schemeClr val="tx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1.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서울특별시 일반음식점</a:t>
              </a: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휴게음식점</a:t>
              </a: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제과점</a:t>
              </a: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유흥주점</a:t>
              </a: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    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단란주점</a:t>
              </a:r>
              <a:r>
                <a:rPr lang="en-US" altLang="ko-KR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i="0" spc="-150" dirty="0">
                  <a:solidFill>
                    <a:srgbClr val="000000"/>
                  </a:solidFill>
                  <a:effectLst/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관광식당 영업 인허가 정보</a:t>
              </a:r>
              <a:endParaRPr lang="en-US" altLang="ko-KR" sz="1600" i="0" spc="-15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2.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서울시 지하철호선별 </a:t>
              </a:r>
              <a:r>
                <a:rPr lang="ko-KR" altLang="en-US" sz="1600" spc="-150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역별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600" spc="-150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승하차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인원 정보</a:t>
              </a:r>
              <a:endParaRPr lang="en-US" altLang="ko-KR" sz="1600" spc="-1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3.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서울시 세대원수별 </a:t>
              </a:r>
              <a:r>
                <a:rPr lang="ko-KR" altLang="en-US" sz="1600" spc="-150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세대수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통계</a:t>
              </a:r>
            </a:p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4.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서울시 </a:t>
              </a:r>
              <a:r>
                <a:rPr lang="ko-KR" altLang="en-US" sz="1600" spc="-150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매장용빌딩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임대료</a:t>
              </a: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·</a:t>
              </a:r>
              <a:r>
                <a:rPr lang="ko-KR" altLang="en-US" sz="1600" spc="-150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공실률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및 수익률 </a:t>
              </a:r>
              <a:endParaRPr lang="en-US" altLang="ko-KR" sz="1600" spc="-1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5.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서울시 인구이동</a:t>
              </a: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통계</a:t>
              </a:r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6. 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신설법인 </a:t>
              </a: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5</a:t>
              </a:r>
              <a:r>
                <a:rPr lang="ko-KR" altLang="en-US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개년 </a:t>
              </a:r>
              <a:r>
                <a:rPr lang="en-US" altLang="ko-KR" sz="1600" spc="-150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en-US" altLang="ko-KR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2016~2020</a:t>
              </a:r>
              <a:r>
                <a:rPr lang="en-US" altLang="ko-KR" sz="1600" spc="-150" smtClean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spc="-150" smtClean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7</a:t>
              </a:r>
              <a:r>
                <a:rPr lang="en-US" altLang="ko-KR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. </a:t>
              </a:r>
              <a:r>
                <a:rPr lang="ko-KR" altLang="en-US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인스타그램 </a:t>
              </a:r>
              <a:r>
                <a:rPr lang="en-US" altLang="ko-KR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“</a:t>
              </a:r>
              <a:r>
                <a:rPr lang="ko-KR" altLang="en-US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서울핫플</a:t>
              </a:r>
              <a:r>
                <a:rPr lang="en-US" altLang="ko-KR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” </a:t>
              </a:r>
              <a:r>
                <a:rPr lang="ko-KR" altLang="en-US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해시태그가 포함된 게시글 </a:t>
              </a:r>
              <a:r>
                <a:rPr lang="en-US" altLang="ko-KR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4,000</a:t>
              </a:r>
              <a:r>
                <a:rPr lang="ko-KR" altLang="en-US" sz="1600" spc="-15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</a:t>
              </a:r>
              <a:endParaRPr lang="en-US" altLang="ko-KR" sz="1600" spc="-15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spc="-150" smtClean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endParaRPr lang="ko-KR" altLang="en-US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412E3A94-13BE-4923-872A-B44F0B1C1D80}"/>
                </a:ext>
              </a:extLst>
            </p:cNvPr>
            <p:cNvSpPr/>
            <p:nvPr/>
          </p:nvSpPr>
          <p:spPr>
            <a:xfrm flipV="1">
              <a:off x="6550799" y="1322484"/>
              <a:ext cx="5354076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3" y="5697265"/>
            <a:ext cx="2839243" cy="64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7018618" y="2643307"/>
            <a:ext cx="952702" cy="333220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52">
            <a:extLst>
              <a:ext uri="{FF2B5EF4-FFF2-40B4-BE49-F238E27FC236}">
                <a16:creationId xmlns="" xmlns:a16="http://schemas.microsoft.com/office/drawing/2014/main" id="{7EF94265-FA55-498C-86EA-F1A7D2C2977B}"/>
              </a:ext>
            </a:extLst>
          </p:cNvPr>
          <p:cNvSpPr/>
          <p:nvPr/>
        </p:nvSpPr>
        <p:spPr>
          <a:xfrm>
            <a:off x="6123606" y="3200360"/>
            <a:ext cx="790542" cy="366170"/>
          </a:xfrm>
          <a:prstGeom prst="round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43541" y="322493"/>
              <a:ext cx="558115" cy="484561"/>
              <a:chOff x="3548319" y="3303912"/>
              <a:chExt cx="1158372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48319" y="3445434"/>
                <a:ext cx="1158372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114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pc="-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100038" y="1298858"/>
            <a:ext cx="404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데이터별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날짜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단위 통일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5870840" y="1283233"/>
            <a:ext cx="18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위도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경도 변환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260374" y="5665376"/>
            <a:ext cx="4565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2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날짜</a:t>
            </a:r>
            <a:r>
              <a:rPr lang="en-US" altLang="ko-KR" sz="1600" spc="-2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2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단위를 가장 넓은 범위인 연도</a:t>
            </a:r>
            <a:r>
              <a:rPr lang="en-US" altLang="ko-KR" sz="1600" spc="-2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pc="-2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자치구로 통일</a:t>
            </a:r>
            <a:endParaRPr lang="en-US" altLang="ko-KR" sz="1600" spc="-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" y="1886464"/>
            <a:ext cx="4565247" cy="3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4825621" y="2597034"/>
            <a:ext cx="4385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프로그래밍 언어    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Python </a:t>
            </a:r>
          </a:p>
          <a:p>
            <a:endParaRPr lang="en-US" altLang="ko-KR" spc="-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패키지 </a:t>
            </a:r>
            <a:r>
              <a:rPr lang="en-US" altLang="ko-KR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en-US" altLang="ko-KR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Pyproj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pc="-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pc="-2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음식점 인허가 정보 데이터의 </a:t>
            </a:r>
            <a:r>
              <a:rPr lang="en-US" altLang="ko-KR" sz="1600" spc="-200" dirty="0" smtClean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EPSG:2097 </a:t>
            </a:r>
            <a:r>
              <a:rPr lang="ko-KR" altLang="en-US" sz="1600" spc="-200" dirty="0" smtClean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좌표정보를 위경도 좌표로 변환</a:t>
            </a:r>
            <a:r>
              <a:rPr lang="ko-KR" altLang="en-US" sz="1600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하여 </a:t>
            </a:r>
            <a:r>
              <a:rPr lang="ko-KR" altLang="en-US" sz="1600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</a:t>
            </a:r>
            <a:r>
              <a:rPr lang="ko-KR" altLang="en-US" sz="1600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지도 </a:t>
            </a:r>
            <a:r>
              <a:rPr lang="ko-KR" altLang="en-US" sz="1600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구현시에</a:t>
            </a:r>
            <a:r>
              <a:rPr lang="ko-KR" altLang="en-US" sz="1600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</a:t>
            </a:r>
            <a:endParaRPr lang="en-US" altLang="ko-KR" sz="1600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91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870545" y="322493"/>
              <a:ext cx="669278" cy="484561"/>
              <a:chOff x="3396816" y="3303912"/>
              <a:chExt cx="1389092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96816" y="3445434"/>
                <a:ext cx="1389092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262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전처리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663657" y="1228871"/>
            <a:ext cx="295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pc="-2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워드클라우드</a:t>
            </a:r>
            <a:r>
              <a:rPr lang="ko-KR" altLang="en-US" spc="-2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 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t="7875" r="2933" b="5398"/>
          <a:stretch/>
        </p:blipFill>
        <p:spPr bwMode="auto">
          <a:xfrm>
            <a:off x="465968" y="1696815"/>
            <a:ext cx="8283585" cy="449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455" y1="46448" x2="57091" y2="51366"/>
                        <a14:foregroundMark x1="41091" y1="25683" x2="60364" y2="30601"/>
                        <a14:foregroundMark x1="68727" y1="42077" x2="70182" y2="617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9" y="2262301"/>
            <a:ext cx="788416" cy="6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" y="0"/>
            <a:ext cx="8564474" cy="920344"/>
            <a:chOff x="1" y="0"/>
            <a:chExt cx="8564474" cy="92034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/>
            <a:srcRect t="1768"/>
            <a:stretch/>
          </p:blipFill>
          <p:spPr>
            <a:xfrm>
              <a:off x="1" y="0"/>
              <a:ext cx="1308452" cy="87630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rot="2700000" flipH="1">
              <a:off x="470795" y="297528"/>
              <a:ext cx="622816" cy="622816"/>
            </a:xfrm>
            <a:prstGeom prst="rect">
              <a:avLst/>
            </a:prstGeom>
            <a:noFill/>
            <a:ln w="38100">
              <a:solidFill>
                <a:srgbClr val="FED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64998" y="322493"/>
              <a:ext cx="499883" cy="484561"/>
              <a:chOff x="3592851" y="3303912"/>
              <a:chExt cx="1037511" cy="1005709"/>
            </a:xfrm>
          </p:grpSpPr>
          <p:sp>
            <p:nvSpPr>
              <p:cNvPr id="28" name="직사각형 27"/>
              <p:cNvSpPr/>
              <p:nvPr/>
            </p:nvSpPr>
            <p:spPr>
              <a:xfrm rot="2700000">
                <a:off x="3624652" y="3303912"/>
                <a:ext cx="1005709" cy="1005710"/>
              </a:xfrm>
              <a:prstGeom prst="rect">
                <a:avLst/>
              </a:prstGeom>
              <a:solidFill>
                <a:srgbClr val="003F6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92851" y="3450798"/>
                <a:ext cx="978459" cy="76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02</a:t>
                </a:r>
                <a:endParaRPr lang="ko-KR" altLang="en-US" spc="-15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405" y="103108"/>
              <a:ext cx="3114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수집 및 </a:t>
              </a:r>
              <a:r>
                <a:rPr lang="ko-KR" altLang="en-US" sz="2400" spc="-2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lang="ko-KR" altLang="en-US" sz="2400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676400" y="871805"/>
              <a:ext cx="688807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1650256" y="537298"/>
            <a:ext cx="15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pc="-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37AB8C-6D0C-475C-9949-65C157737FC4}"/>
              </a:ext>
            </a:extLst>
          </p:cNvPr>
          <p:cNvSpPr txBox="1"/>
          <p:nvPr/>
        </p:nvSpPr>
        <p:spPr>
          <a:xfrm>
            <a:off x="553295" y="1228871"/>
            <a:ext cx="295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pc="-2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 활성화 점수 계산</a:t>
            </a:r>
            <a:endParaRPr lang="en-US" altLang="ko-KR" spc="-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3826" y="2478363"/>
            <a:ext cx="8326936" cy="2893738"/>
            <a:chOff x="553295" y="1713432"/>
            <a:chExt cx="7617285" cy="2623066"/>
          </a:xfrm>
        </p:grpSpPr>
        <p:grpSp>
          <p:nvGrpSpPr>
            <p:cNvPr id="34" name="그룹 33"/>
            <p:cNvGrpSpPr/>
            <p:nvPr/>
          </p:nvGrpSpPr>
          <p:grpSpPr>
            <a:xfrm>
              <a:off x="6123836" y="2765352"/>
              <a:ext cx="2046744" cy="400110"/>
              <a:chOff x="6052249" y="2106357"/>
              <a:chExt cx="2046744" cy="40011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052249" y="2106357"/>
                <a:ext cx="20467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지역 활성화 점수</a:t>
                </a:r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>
                <a:off x="6154050" y="2484598"/>
                <a:ext cx="1663438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553295" y="1713432"/>
              <a:ext cx="3969513" cy="2623066"/>
              <a:chOff x="341805" y="1287267"/>
              <a:chExt cx="3969513" cy="2623066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341805" y="1287267"/>
                <a:ext cx="3969513" cy="2623066"/>
                <a:chOff x="782203" y="2309051"/>
                <a:chExt cx="3969513" cy="2623066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782203" y="2493717"/>
                  <a:ext cx="3969513" cy="2438400"/>
                  <a:chOff x="2472943" y="2971800"/>
                  <a:chExt cx="3969513" cy="2438400"/>
                </a:xfrm>
              </p:grpSpPr>
              <p:sp>
                <p:nvSpPr>
                  <p:cNvPr id="46" name="자유형 45"/>
                  <p:cNvSpPr/>
                  <p:nvPr/>
                </p:nvSpPr>
                <p:spPr>
                  <a:xfrm>
                    <a:off x="4004056" y="2971800"/>
                    <a:ext cx="2438400" cy="2438400"/>
                  </a:xfrm>
                  <a:custGeom>
                    <a:avLst/>
                    <a:gdLst>
                      <a:gd name="connsiteX0" fmla="*/ 0 w 2438400"/>
                      <a:gd name="connsiteY0" fmla="*/ 1219200 h 2438400"/>
                      <a:gd name="connsiteX1" fmla="*/ 1219200 w 2438400"/>
                      <a:gd name="connsiteY1" fmla="*/ 0 h 2438400"/>
                      <a:gd name="connsiteX2" fmla="*/ 2438400 w 2438400"/>
                      <a:gd name="connsiteY2" fmla="*/ 1219200 h 2438400"/>
                      <a:gd name="connsiteX3" fmla="*/ 1219200 w 2438400"/>
                      <a:gd name="connsiteY3" fmla="*/ 2438400 h 2438400"/>
                      <a:gd name="connsiteX4" fmla="*/ 0 w 2438400"/>
                      <a:gd name="connsiteY4" fmla="*/ 12192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00" h="2438400">
                        <a:moveTo>
                          <a:pt x="0" y="1219200"/>
                        </a:moveTo>
                        <a:cubicBezTo>
                          <a:pt x="0" y="545854"/>
                          <a:pt x="545854" y="0"/>
                          <a:pt x="1219200" y="0"/>
                        </a:cubicBezTo>
                        <a:cubicBezTo>
                          <a:pt x="1892546" y="0"/>
                          <a:pt x="2438400" y="545854"/>
                          <a:pt x="2438400" y="1219200"/>
                        </a:cubicBezTo>
                        <a:cubicBezTo>
                          <a:pt x="2438400" y="1892546"/>
                          <a:pt x="1892546" y="2438400"/>
                          <a:pt x="1219200" y="2438400"/>
                        </a:cubicBezTo>
                        <a:cubicBezTo>
                          <a:pt x="545854" y="2438400"/>
                          <a:pt x="0" y="1892546"/>
                          <a:pt x="0" y="121920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  <a:alpha val="5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vert="horz" wrap="square" lIns="745744" tIns="629920" rIns="229616" bIns="467360" anchor="ctr" anchorCtr="0">
                    <a:noAutofit/>
                  </a:bodyPr>
                  <a:lstStyle/>
                  <a:p>
                    <a:pPr lvl="0" algn="ctr" defTabSz="1511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defRPr/>
                    </a:pPr>
                    <a:endParaRPr lang="ko-KR" altLang="en-US" sz="3400" kern="1200"/>
                  </a:p>
                </p:txBody>
              </p:sp>
              <p:sp>
                <p:nvSpPr>
                  <p:cNvPr id="47" name="자유형 46"/>
                  <p:cNvSpPr/>
                  <p:nvPr/>
                </p:nvSpPr>
                <p:spPr>
                  <a:xfrm>
                    <a:off x="2472943" y="2971800"/>
                    <a:ext cx="2438400" cy="2438400"/>
                  </a:xfrm>
                  <a:custGeom>
                    <a:avLst/>
                    <a:gdLst>
                      <a:gd name="connsiteX0" fmla="*/ 0 w 2438400"/>
                      <a:gd name="connsiteY0" fmla="*/ 1219200 h 2438400"/>
                      <a:gd name="connsiteX1" fmla="*/ 1219200 w 2438400"/>
                      <a:gd name="connsiteY1" fmla="*/ 0 h 2438400"/>
                      <a:gd name="connsiteX2" fmla="*/ 2438400 w 2438400"/>
                      <a:gd name="connsiteY2" fmla="*/ 1219200 h 2438400"/>
                      <a:gd name="connsiteX3" fmla="*/ 1219200 w 2438400"/>
                      <a:gd name="connsiteY3" fmla="*/ 2438400 h 2438400"/>
                      <a:gd name="connsiteX4" fmla="*/ 0 w 2438400"/>
                      <a:gd name="connsiteY4" fmla="*/ 12192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38400" h="2438400">
                        <a:moveTo>
                          <a:pt x="0" y="1219200"/>
                        </a:moveTo>
                        <a:cubicBezTo>
                          <a:pt x="0" y="545854"/>
                          <a:pt x="545854" y="0"/>
                          <a:pt x="1219200" y="0"/>
                        </a:cubicBezTo>
                        <a:cubicBezTo>
                          <a:pt x="1892546" y="0"/>
                          <a:pt x="2438400" y="545854"/>
                          <a:pt x="2438400" y="1219200"/>
                        </a:cubicBezTo>
                        <a:cubicBezTo>
                          <a:pt x="2438400" y="1892546"/>
                          <a:pt x="1892546" y="2438400"/>
                          <a:pt x="1219200" y="2438400"/>
                        </a:cubicBezTo>
                        <a:cubicBezTo>
                          <a:pt x="545854" y="2438400"/>
                          <a:pt x="0" y="1892546"/>
                          <a:pt x="0" y="1219200"/>
                        </a:cubicBezTo>
                        <a:close/>
                      </a:path>
                    </a:pathLst>
                  </a:custGeom>
                  <a:solidFill>
                    <a:srgbClr val="F2B5B0">
                      <a:alpha val="498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  <p:txBody>
                  <a:bodyPr vert="horz" wrap="square" lIns="229617" tIns="629920" rIns="745743" bIns="467360" anchor="ctr" anchorCtr="0">
                    <a:noAutofit/>
                  </a:bodyPr>
                  <a:lstStyle/>
                  <a:p>
                    <a:pPr lvl="0" algn="ctr" defTabSz="1511300" latinLnBrk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defRPr/>
                    </a:pPr>
                    <a:endParaRPr lang="ko-KR" altLang="en-US" sz="3400" kern="1200"/>
                  </a:p>
                </p:txBody>
              </p:sp>
            </p:grpSp>
            <p:sp>
              <p:nvSpPr>
                <p:cNvPr id="44" name="직사각형 43"/>
                <p:cNvSpPr/>
                <p:nvPr/>
              </p:nvSpPr>
              <p:spPr>
                <a:xfrm>
                  <a:off x="1650256" y="2309051"/>
                  <a:ext cx="923318" cy="3586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에스코어 드림 5 Medium"/>
                      <a:ea typeface="에스코어 드림 5 Medium"/>
                    </a:rPr>
                    <a:t>성장</a:t>
                  </a: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3209350" y="2309051"/>
                  <a:ext cx="627663" cy="3586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에스코어 드림 5 Medium"/>
                      <a:ea typeface="에스코어 드림 5 Medium"/>
                    </a:rPr>
                    <a:t>쇠퇴</a:t>
                  </a:r>
                </a:p>
              </p:txBody>
            </p:sp>
          </p:grpSp>
          <p:sp>
            <p:nvSpPr>
              <p:cNvPr id="40" name="직사각형 39"/>
              <p:cNvSpPr/>
              <p:nvPr/>
            </p:nvSpPr>
            <p:spPr>
              <a:xfrm>
                <a:off x="795445" y="1555808"/>
                <a:ext cx="1039964" cy="1966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유동인구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mtClean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신설법인</a:t>
                </a:r>
                <a:endParaRPr lang="en-US" altLang="ko-KR" smtClean="0">
                  <a:solidFill>
                    <a:schemeClr val="bg2">
                      <a:lumMod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mtClean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세대 수</a:t>
                </a:r>
                <a:endParaRPr lang="ko-KR" altLang="en-US">
                  <a:solidFill>
                    <a:schemeClr val="bg2">
                      <a:lumMod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mtClean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전입자 </a:t>
                </a:r>
                <a:r>
                  <a: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수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895299" y="2194078"/>
                <a:ext cx="1039964" cy="836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공실률</a:t>
                </a:r>
                <a:endParaRPr lang="ko-KR" altLang="en-US" dirty="0">
                  <a:solidFill>
                    <a:schemeClr val="bg2">
                      <a:lumMod val="25000"/>
                    </a:schemeClr>
                  </a:solidFill>
                  <a:latin typeface="에스코어 드림 5 Medium"/>
                  <a:ea typeface="에스코어 드림 5 Medium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mtClean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전출자 </a:t>
                </a:r>
                <a:r>
                  <a: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수</a:t>
                </a: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903042" y="2286411"/>
                <a:ext cx="877163" cy="721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영업기간</a:t>
                </a: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/>
                    <a:ea typeface="에스코어 드림 5 Medium"/>
                  </a:rPr>
                  <a:t>폐업기간</a:t>
                </a:r>
              </a:p>
            </p:txBody>
          </p:sp>
        </p:grpSp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682322" y="2712576"/>
              <a:ext cx="1299210" cy="6570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766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1210</TotalTime>
  <Words>1664</Words>
  <Application>Microsoft Office PowerPoint</Application>
  <PresentationFormat>화면 슬라이드 쇼(4:3)</PresentationFormat>
  <Paragraphs>273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굴림</vt:lpstr>
      <vt:lpstr>Arial</vt:lpstr>
      <vt:lpstr>Calibri</vt:lpstr>
      <vt:lpstr>에스코어 드림 3 Light</vt:lpstr>
      <vt:lpstr>에스코어 드림 6 Bold</vt:lpstr>
      <vt:lpstr>Wingdings</vt:lpstr>
      <vt:lpstr>나눔명조 ExtraBold</vt:lpstr>
      <vt:lpstr>Calibri Light</vt:lpstr>
      <vt:lpstr>맑은 고딕</vt:lpstr>
      <vt:lpstr>나눔스퀘어</vt:lpstr>
      <vt:lpstr>에스코어 드림 4 Regular</vt:lpstr>
      <vt:lpstr>에스코어 드림 5 Medium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</cp:lastModifiedBy>
  <cp:revision>133</cp:revision>
  <dcterms:created xsi:type="dcterms:W3CDTF">2019-04-19T13:40:34Z</dcterms:created>
  <dcterms:modified xsi:type="dcterms:W3CDTF">2020-11-16T07:22:21Z</dcterms:modified>
</cp:coreProperties>
</file>